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7" r:id="rId2"/>
    <p:sldId id="378" r:id="rId3"/>
    <p:sldId id="339" r:id="rId4"/>
    <p:sldId id="359" r:id="rId5"/>
    <p:sldId id="360" r:id="rId6"/>
    <p:sldId id="377" r:id="rId7"/>
    <p:sldId id="403" r:id="rId8"/>
    <p:sldId id="379" r:id="rId9"/>
    <p:sldId id="356" r:id="rId10"/>
    <p:sldId id="389" r:id="rId11"/>
    <p:sldId id="407" r:id="rId12"/>
    <p:sldId id="393" r:id="rId13"/>
    <p:sldId id="380" r:id="rId14"/>
    <p:sldId id="385" r:id="rId15"/>
    <p:sldId id="366" r:id="rId16"/>
    <p:sldId id="386" r:id="rId17"/>
    <p:sldId id="278" r:id="rId18"/>
    <p:sldId id="382" r:id="rId19"/>
    <p:sldId id="282" r:id="rId20"/>
    <p:sldId id="394" r:id="rId21"/>
    <p:sldId id="395" r:id="rId22"/>
    <p:sldId id="408" r:id="rId23"/>
    <p:sldId id="383" r:id="rId24"/>
    <p:sldId id="402" r:id="rId25"/>
    <p:sldId id="350" r:id="rId26"/>
    <p:sldId id="351" r:id="rId27"/>
    <p:sldId id="353" r:id="rId28"/>
    <p:sldId id="396" r:id="rId29"/>
    <p:sldId id="276" r:id="rId30"/>
    <p:sldId id="409" r:id="rId31"/>
    <p:sldId id="344" r:id="rId32"/>
    <p:sldId id="398" r:id="rId33"/>
    <p:sldId id="411" r:id="rId34"/>
    <p:sldId id="410" r:id="rId35"/>
    <p:sldId id="397" r:id="rId36"/>
    <p:sldId id="401" r:id="rId37"/>
    <p:sldId id="256"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5801"/>
  </p:normalViewPr>
  <p:slideViewPr>
    <p:cSldViewPr snapToGrid="0" snapToObjects="1">
      <p:cViewPr>
        <p:scale>
          <a:sx n="100" d="100"/>
          <a:sy n="100" d="100"/>
        </p:scale>
        <p:origin x="76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A12B0-91D7-3544-A8F1-BD0E728C1C5A}" type="datetimeFigureOut">
              <a:rPr lang="en-US" smtClean="0"/>
              <a:t>11/10/21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3A1C8-A4AF-124B-ABA5-AA9B262FBDBF}" type="slidenum">
              <a:rPr lang="en-US" smtClean="0"/>
              <a:t>‹#›</a:t>
            </a:fld>
            <a:endParaRPr lang="en-US"/>
          </a:p>
        </p:txBody>
      </p:sp>
    </p:spTree>
    <p:extLst>
      <p:ext uri="{BB962C8B-B14F-4D97-AF65-F5344CB8AC3E}">
        <p14:creationId xmlns:p14="http://schemas.microsoft.com/office/powerpoint/2010/main" val="2951593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much…I’ve been so lucky to have some amazing people to work with in the group, and its their work I will be telling you about. Patricia is a wonderful postdoc in the group without whom the first part of the talk could not exist. In the second part of the </a:t>
            </a:r>
            <a:r>
              <a:rPr lang="en-US" dirty="0" err="1"/>
              <a:t>talkyou’ll</a:t>
            </a:r>
            <a:r>
              <a:rPr lang="en-US" dirty="0"/>
              <a:t> hear about work from the other three shown here, Lionel Lacombe who last month joined Lucia Reining group in Paris on Marie-Curie, Norah Hoffman who was joint PhD student with Angel Rubio, now postdoc at Columbia with Tim </a:t>
            </a:r>
            <a:r>
              <a:rPr lang="en-US" dirty="0" err="1"/>
              <a:t>berkelbach</a:t>
            </a:r>
            <a:r>
              <a:rPr lang="en-US" dirty="0"/>
              <a:t>, and Bart Rosenzweig who was an undergraduate Hunter college now pursuing PhD in math at Ohio State.  </a:t>
            </a:r>
          </a:p>
        </p:txBody>
      </p:sp>
      <p:sp>
        <p:nvSpPr>
          <p:cNvPr id="4" name="Slide Number Placeholder 3"/>
          <p:cNvSpPr>
            <a:spLocks noGrp="1"/>
          </p:cNvSpPr>
          <p:nvPr>
            <p:ph type="sldNum" sz="quarter" idx="5"/>
          </p:nvPr>
        </p:nvSpPr>
        <p:spPr/>
        <p:txBody>
          <a:bodyPr/>
          <a:lstStyle/>
          <a:p>
            <a:fld id="{E6F57DEB-44EC-7443-9566-0B502B5DA67B}" type="slidenum">
              <a:rPr lang="en-US" smtClean="0"/>
              <a:t>1</a:t>
            </a:fld>
            <a:endParaRPr lang="en-US"/>
          </a:p>
        </p:txBody>
      </p:sp>
    </p:spTree>
    <p:extLst>
      <p:ext uri="{BB962C8B-B14F-4D97-AF65-F5344CB8AC3E}">
        <p14:creationId xmlns:p14="http://schemas.microsoft.com/office/powerpoint/2010/main" val="1235649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a:defRPr sz="1600"/>
            </a:pPr>
            <a:r>
              <a:rPr lang="en-US" dirty="0"/>
              <a:t>First term BO, second is the non0adiabatic coupling we are familiar with, appearing also in </a:t>
            </a:r>
            <a:r>
              <a:rPr lang="en-US" dirty="0" err="1"/>
              <a:t>Ehrenfest</a:t>
            </a:r>
            <a:r>
              <a:rPr lang="en-US" dirty="0"/>
              <a:t>  where electronic states are coupled to each other via nuclear motion, but here also another term here coupling the electronic states </a:t>
            </a:r>
            <a:r>
              <a:rPr lang="en-US" dirty="0" err="1"/>
              <a:t>thorugh</a:t>
            </a:r>
            <a:r>
              <a:rPr lang="en-US" dirty="0"/>
              <a:t> the </a:t>
            </a:r>
            <a:r>
              <a:rPr lang="en-US" dirty="0" err="1"/>
              <a:t>wuantum</a:t>
            </a:r>
            <a:r>
              <a:rPr lang="en-US" dirty="0"/>
              <a:t> </a:t>
            </a:r>
            <a:r>
              <a:rPr lang="en-US" dirty="0" err="1"/>
              <a:t>momentu</a:t>
            </a:r>
            <a:r>
              <a:rPr lang="en-US" dirty="0"/>
              <a:t>. </a:t>
            </a:r>
          </a:p>
          <a:p>
            <a:pPr>
              <a:defRPr sz="1600"/>
            </a:pPr>
            <a:r>
              <a:rPr dirty="0"/>
              <a:t>Since we have seen Try a simpler scheme: SHXF</a:t>
            </a:r>
          </a:p>
          <a:p>
            <a:pPr>
              <a:defRPr sz="1600"/>
            </a:pPr>
            <a:r>
              <a:rPr dirty="0"/>
              <a:t>given that the most crucial correction is to the electronic equation, tack on the EF correction to a standard scheme such as TSH or </a:t>
            </a:r>
            <a:r>
              <a:rPr dirty="0" err="1"/>
              <a:t>Ehrenfest</a:t>
            </a:r>
            <a:r>
              <a:rPr dirty="0"/>
              <a:t>. </a:t>
            </a:r>
          </a:p>
          <a:p>
            <a:pPr>
              <a:defRPr sz="1600"/>
            </a:pPr>
            <a:endParaRPr dirty="0"/>
          </a:p>
          <a:p>
            <a:pPr>
              <a:defRPr sz="1600"/>
            </a:pPr>
            <a:r>
              <a:rPr dirty="0"/>
              <a:t>EOM </a:t>
            </a:r>
          </a:p>
          <a:p>
            <a:pPr>
              <a:defRPr sz="1600"/>
            </a:pPr>
            <a:endParaRPr dirty="0"/>
          </a:p>
          <a:p>
            <a:pPr>
              <a:defRPr sz="1600"/>
            </a:pPr>
            <a:r>
              <a:rPr dirty="0"/>
              <a:t>Recently, a new TSH-type methodology has emerged [39] which is derived from the exact factorization of the electronic-nuclear wavefunction .The decoherence-induced surface hopping based on the exact factorization (DISH-XF) formalism  takes advantage of the exact quantum description of electronic-nuclear correlations to accurately account for quantum decoherence effects on top of the conventional TSH formalism.</a:t>
            </a:r>
          </a:p>
          <a:p>
            <a:pPr>
              <a:defRPr sz="1600"/>
            </a:pPr>
            <a:endParaRPr dirty="0"/>
          </a:p>
          <a:p>
            <a:pPr>
              <a:defRPr sz="1600"/>
            </a:pPr>
            <a:r>
              <a:rPr dirty="0"/>
              <a:t>The same procedure as the FSSH algorithm is followed except for the electronic evolution, which requires additional computations for the decoherence correction.</a:t>
            </a:r>
          </a:p>
          <a:p>
            <a:pPr>
              <a:defRPr sz="1600"/>
            </a:pPr>
            <a:r>
              <a:rPr dirty="0"/>
              <a:t>First, to calculate the quantum momentum, DISH-XF exploits fictitious trajectories coupled to each independent (real) trajectory. We generate an auxiliary trajectory RK as on each BO state that is not equal to the running state (K different from  L) when the BO population becomes nonzero at time t . We assume that the auxiliary trajectory follows uniform velocity motion </a:t>
            </a:r>
            <a:r>
              <a:rPr dirty="0" err="1"/>
              <a:t>ḋuring</a:t>
            </a:r>
            <a:r>
              <a:rPr dirty="0"/>
              <a:t> the time interval [</a:t>
            </a:r>
            <a:r>
              <a:rPr dirty="0" err="1"/>
              <a:t>t!,t</a:t>
            </a:r>
            <a:r>
              <a:rPr dirty="0"/>
              <a:t>! + %t], and we obtain the velocity RK(t′) by uniform rescaling of </a:t>
            </a:r>
            <a:r>
              <a:rPr dirty="0" err="1"/>
              <a:t>Ṙ</a:t>
            </a:r>
            <a:r>
              <a:rPr dirty="0"/>
              <a:t>(t′) to satisfy the energy conservation law.</a:t>
            </a:r>
          </a:p>
          <a:p>
            <a:pPr>
              <a:defRPr sz="1600"/>
            </a:pPr>
            <a:endParaRPr dirty="0"/>
          </a:p>
          <a:p>
            <a:pPr>
              <a:defRPr sz="1600"/>
            </a:pPr>
            <a:r>
              <a:rPr dirty="0"/>
              <a:t>If the kinetic energy term for the Kth state becomes negative, the velocity RK (t′) is set to zero. Finally, if pop becomes</a:t>
            </a:r>
          </a:p>
          <a:p>
            <a:pPr>
              <a:defRPr sz="1600"/>
            </a:pPr>
            <a:r>
              <a:rPr dirty="0"/>
              <a:t>(numerically) zero, we destroy the auxiliary trajectory on the Kth state. In this evolution scheme, the averaged trajectory over the auxiliary trajectories mimics the </a:t>
            </a:r>
            <a:r>
              <a:rPr dirty="0" err="1"/>
              <a:t>Ehrenfest</a:t>
            </a:r>
            <a:r>
              <a:rPr dirty="0"/>
              <a:t> trajectory. </a:t>
            </a:r>
          </a:p>
          <a:p>
            <a:pPr>
              <a:defRPr sz="1600"/>
            </a:pPr>
            <a:endParaRPr dirty="0"/>
          </a:p>
          <a:p>
            <a:pPr>
              <a:defRPr sz="1600"/>
            </a:pPr>
            <a:r>
              <a:rPr dirty="0"/>
              <a:t>During the time evolution of auxiliary trajectories, we can calculate the quantum momentum at the R (t) by constructing Gaussian nuclear density centered at each R(I)(t) with a uniform variance (sigma).</a:t>
            </a:r>
          </a:p>
          <a:p>
            <a:pPr>
              <a:defRPr sz="1600"/>
            </a:pPr>
            <a:endParaRPr dirty="0"/>
          </a:p>
          <a:p>
            <a:pPr>
              <a:defRPr sz="1600"/>
            </a:pPr>
            <a:r>
              <a:rPr dirty="0"/>
              <a:t>Then the quantum momentum (x/x) yields …</a:t>
            </a:r>
          </a:p>
          <a:p>
            <a:pPr>
              <a:defRPr sz="1600"/>
            </a:pPr>
            <a:r>
              <a:rPr dirty="0"/>
              <a:t>The phase term is derived as the time integration the BO force according to the previous works or it can be approximated to a time integration of momentum change at the Kth state because grad(EBO) it  the momentum change of the </a:t>
            </a:r>
            <a:r>
              <a:rPr dirty="0" err="1"/>
              <a:t>vth</a:t>
            </a:r>
            <a:r>
              <a:rPr dirty="0"/>
              <a:t> nucleus at the </a:t>
            </a:r>
            <a:r>
              <a:rPr dirty="0" err="1"/>
              <a:t>Ith</a:t>
            </a:r>
            <a:r>
              <a:rPr dirty="0"/>
              <a:t> state for an infinitesimal time.</a:t>
            </a:r>
          </a:p>
          <a:p>
            <a:pPr>
              <a:defRPr sz="1600"/>
            </a:pPr>
            <a:r>
              <a:rPr dirty="0"/>
              <a:t>The term is “turned on” between the active and a non-active state whenever some population has transferred to the non-active state, as clear from the dependence on the population factor. </a:t>
            </a:r>
          </a:p>
        </p:txBody>
      </p:sp>
    </p:spTree>
    <p:extLst>
      <p:ext uri="{BB962C8B-B14F-4D97-AF65-F5344CB8AC3E}">
        <p14:creationId xmlns:p14="http://schemas.microsoft.com/office/powerpoint/2010/main" val="3829254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a:defRPr sz="1600"/>
            </a:pPr>
            <a:r>
              <a:rPr lang="en-US" dirty="0"/>
              <a:t>First term BO, second is the non0adiabatic coupling we are familiar with, appearing also in </a:t>
            </a:r>
            <a:r>
              <a:rPr lang="en-US" dirty="0" err="1"/>
              <a:t>Ehrenfest</a:t>
            </a:r>
            <a:r>
              <a:rPr lang="en-US" dirty="0"/>
              <a:t>  where electronic states are coupled to each other via nuclear motion, but here also another term here coupling the electronic states </a:t>
            </a:r>
            <a:r>
              <a:rPr lang="en-US" dirty="0" err="1"/>
              <a:t>thorugh</a:t>
            </a:r>
            <a:r>
              <a:rPr lang="en-US" dirty="0"/>
              <a:t> the </a:t>
            </a:r>
            <a:r>
              <a:rPr lang="en-US" dirty="0" err="1"/>
              <a:t>wuantum</a:t>
            </a:r>
            <a:r>
              <a:rPr lang="en-US" dirty="0"/>
              <a:t> </a:t>
            </a:r>
            <a:r>
              <a:rPr lang="en-US" dirty="0" err="1"/>
              <a:t>momentu</a:t>
            </a:r>
            <a:r>
              <a:rPr lang="en-US" dirty="0"/>
              <a:t>. </a:t>
            </a:r>
          </a:p>
          <a:p>
            <a:pPr>
              <a:defRPr sz="1600"/>
            </a:pPr>
            <a:r>
              <a:rPr lang="en-US" dirty="0"/>
              <a:t>Effective coupling of</a:t>
            </a:r>
          </a:p>
          <a:p>
            <a:pPr>
              <a:defRPr sz="1600"/>
            </a:pPr>
            <a:r>
              <a:rPr dirty="0"/>
              <a:t>Since we have seen Try a simpler scheme: SHXF</a:t>
            </a:r>
          </a:p>
          <a:p>
            <a:pPr>
              <a:defRPr sz="1600"/>
            </a:pPr>
            <a:r>
              <a:rPr dirty="0"/>
              <a:t>given that the most crucial correction is to the electronic equation, tack on the EF correction to a standard scheme such as TSH or </a:t>
            </a:r>
            <a:r>
              <a:rPr dirty="0" err="1"/>
              <a:t>Ehrenfest</a:t>
            </a:r>
            <a:r>
              <a:rPr dirty="0"/>
              <a:t>. </a:t>
            </a:r>
          </a:p>
          <a:p>
            <a:pPr>
              <a:defRPr sz="1600"/>
            </a:pPr>
            <a:endParaRPr dirty="0"/>
          </a:p>
          <a:p>
            <a:pPr>
              <a:defRPr sz="1600"/>
            </a:pPr>
            <a:r>
              <a:rPr dirty="0"/>
              <a:t>EOM </a:t>
            </a:r>
          </a:p>
          <a:p>
            <a:pPr>
              <a:defRPr sz="1600"/>
            </a:pPr>
            <a:endParaRPr dirty="0"/>
          </a:p>
          <a:p>
            <a:pPr>
              <a:defRPr sz="1600"/>
            </a:pPr>
            <a:r>
              <a:rPr dirty="0"/>
              <a:t>Recently, a new TSH-type methodology has emerged [39] which is derived from the exact factorization of the electronic-nuclear wavefunction .The decoherence-induced surface hopping based on the exact factorization (DISH-XF) formalism  takes advantage of the exact quantum description of electronic-nuclear correlations to accurately account for quantum decoherence effects on top of the conventional TSH formalism.</a:t>
            </a:r>
          </a:p>
          <a:p>
            <a:pPr>
              <a:defRPr sz="1600"/>
            </a:pPr>
            <a:endParaRPr dirty="0"/>
          </a:p>
          <a:p>
            <a:pPr>
              <a:defRPr sz="1600"/>
            </a:pPr>
            <a:r>
              <a:rPr dirty="0"/>
              <a:t>The same procedure as the FSSH algorithm is followed except for the electronic evolution, which requires additional computations for the decoherence correction.</a:t>
            </a:r>
          </a:p>
          <a:p>
            <a:pPr>
              <a:defRPr sz="1600"/>
            </a:pPr>
            <a:r>
              <a:rPr dirty="0"/>
              <a:t>First, to calculate the quantum momentum, DISH-XF exploits fictitious trajectories coupled to each independent (real) trajectory. We generate an auxiliary trajectory RK as on each BO state that is not equal to the running state (K different from  L) when the BO population becomes nonzero at time t . We assume that the auxiliary trajectory follows uniform velocity motion </a:t>
            </a:r>
            <a:r>
              <a:rPr dirty="0" err="1"/>
              <a:t>ḋuring</a:t>
            </a:r>
            <a:r>
              <a:rPr dirty="0"/>
              <a:t> the time interval [</a:t>
            </a:r>
            <a:r>
              <a:rPr dirty="0" err="1"/>
              <a:t>t!,t</a:t>
            </a:r>
            <a:r>
              <a:rPr dirty="0"/>
              <a:t>! + %t], and we obtain the velocity RK(t′) by uniform rescaling of </a:t>
            </a:r>
            <a:r>
              <a:rPr dirty="0" err="1"/>
              <a:t>Ṙ</a:t>
            </a:r>
            <a:r>
              <a:rPr dirty="0"/>
              <a:t>(t′) to satisfy the energy conservation law.</a:t>
            </a:r>
          </a:p>
          <a:p>
            <a:pPr>
              <a:defRPr sz="1600"/>
            </a:pPr>
            <a:endParaRPr dirty="0"/>
          </a:p>
          <a:p>
            <a:pPr>
              <a:defRPr sz="1600"/>
            </a:pPr>
            <a:r>
              <a:rPr dirty="0"/>
              <a:t>If the kinetic energy term for the Kth state becomes negative, the velocity RK (t′) is set to zero. Finally, if pop becomes</a:t>
            </a:r>
          </a:p>
          <a:p>
            <a:pPr>
              <a:defRPr sz="1600"/>
            </a:pPr>
            <a:r>
              <a:rPr dirty="0"/>
              <a:t>(numerically) zero, we destroy the auxiliary trajectory on the Kth state. In this evolution scheme, the averaged trajectory over the auxiliary trajectories mimics the </a:t>
            </a:r>
            <a:r>
              <a:rPr dirty="0" err="1"/>
              <a:t>Ehrenfest</a:t>
            </a:r>
            <a:r>
              <a:rPr dirty="0"/>
              <a:t> trajectory. </a:t>
            </a:r>
          </a:p>
          <a:p>
            <a:pPr>
              <a:defRPr sz="1600"/>
            </a:pPr>
            <a:endParaRPr dirty="0"/>
          </a:p>
          <a:p>
            <a:pPr>
              <a:defRPr sz="1600"/>
            </a:pPr>
            <a:r>
              <a:rPr dirty="0"/>
              <a:t>During the time evolution of auxiliary trajectories, we can calculate the quantum momentum at the R (t) by constructing Gaussian nuclear density centered at each R(I)(t) with a uniform variance (sigma).</a:t>
            </a:r>
          </a:p>
          <a:p>
            <a:pPr>
              <a:defRPr sz="1600"/>
            </a:pPr>
            <a:endParaRPr dirty="0"/>
          </a:p>
          <a:p>
            <a:pPr>
              <a:defRPr sz="1600"/>
            </a:pPr>
            <a:r>
              <a:rPr dirty="0"/>
              <a:t>Then the quantum momentum (x/x) yields …</a:t>
            </a:r>
          </a:p>
          <a:p>
            <a:pPr>
              <a:defRPr sz="1600"/>
            </a:pPr>
            <a:r>
              <a:rPr dirty="0"/>
              <a:t>The phase term is derived as the time integration the BO force according to the previous works or it can be approximated to a time integration of momentum change at the Kth state because grad(EBO) it  the momentum change of the </a:t>
            </a:r>
            <a:r>
              <a:rPr dirty="0" err="1"/>
              <a:t>vth</a:t>
            </a:r>
            <a:r>
              <a:rPr dirty="0"/>
              <a:t> nucleus at the </a:t>
            </a:r>
            <a:r>
              <a:rPr dirty="0" err="1"/>
              <a:t>Ith</a:t>
            </a:r>
            <a:r>
              <a:rPr dirty="0"/>
              <a:t> state for an infinitesimal time.</a:t>
            </a:r>
          </a:p>
          <a:p>
            <a:pPr>
              <a:defRPr sz="1600"/>
            </a:pPr>
            <a:r>
              <a:rPr dirty="0"/>
              <a:t>The term is “turned on” between the active and a non-active state whenever some population has transferred to the non-active state, as clear from the dependence on the population factor. </a:t>
            </a:r>
          </a:p>
        </p:txBody>
      </p:sp>
    </p:spTree>
    <p:extLst>
      <p:ext uri="{BB962C8B-B14F-4D97-AF65-F5344CB8AC3E}">
        <p14:creationId xmlns:p14="http://schemas.microsoft.com/office/powerpoint/2010/main" val="1890956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
            </a:r>
            <a:r>
              <a:rPr lang="en-US" dirty="0" err="1"/>
              <a:t>don’tt</a:t>
            </a:r>
            <a:r>
              <a:rPr lang="en-US" dirty="0"/>
              <a:t> </a:t>
            </a:r>
            <a:r>
              <a:rPr lang="en-US" dirty="0" err="1"/>
              <a:t>hink</a:t>
            </a:r>
            <a:r>
              <a:rPr lang="en-US" dirty="0"/>
              <a:t> that you could say that these are really “derived” in a first-principles way, as the SHXF one is.</a:t>
            </a:r>
          </a:p>
          <a:p>
            <a:r>
              <a:rPr lang="en-US" dirty="0"/>
              <a:t>In particular, note the nonlinearity in the SHXF expression that moves us away from simple exponential dec time picture, property shared with DISH coherence time, although that is implemented in completely different way as a </a:t>
            </a:r>
            <a:r>
              <a:rPr lang="en-US" dirty="0" err="1"/>
              <a:t>stocashtic</a:t>
            </a:r>
            <a:r>
              <a:rPr lang="en-US" dirty="0"/>
              <a:t> rate determined by a decoherence time… </a:t>
            </a:r>
          </a:p>
          <a:p>
            <a:endParaRPr lang="en-US" dirty="0"/>
          </a:p>
        </p:txBody>
      </p:sp>
      <p:sp>
        <p:nvSpPr>
          <p:cNvPr id="4" name="Slide Number Placeholder 3"/>
          <p:cNvSpPr>
            <a:spLocks noGrp="1"/>
          </p:cNvSpPr>
          <p:nvPr>
            <p:ph type="sldNum" sz="quarter" idx="5"/>
          </p:nvPr>
        </p:nvSpPr>
        <p:spPr/>
        <p:txBody>
          <a:bodyPr/>
          <a:lstStyle/>
          <a:p>
            <a:fld id="{E6F57DEB-44EC-7443-9566-0B502B5DA67B}" type="slidenum">
              <a:rPr lang="en-US" smtClean="0"/>
              <a:t>12</a:t>
            </a:fld>
            <a:endParaRPr lang="en-US"/>
          </a:p>
        </p:txBody>
      </p:sp>
    </p:spTree>
    <p:extLst>
      <p:ext uri="{BB962C8B-B14F-4D97-AF65-F5344CB8AC3E}">
        <p14:creationId xmlns:p14="http://schemas.microsoft.com/office/powerpoint/2010/main" val="3924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F57DEB-44EC-7443-9566-0B502B5DA67B}" type="slidenum">
              <a:rPr lang="en-US" smtClean="0"/>
              <a:t>13</a:t>
            </a:fld>
            <a:endParaRPr lang="en-US"/>
          </a:p>
        </p:txBody>
      </p:sp>
    </p:spTree>
    <p:extLst>
      <p:ext uri="{BB962C8B-B14F-4D97-AF65-F5344CB8AC3E}">
        <p14:creationId xmlns:p14="http://schemas.microsoft.com/office/powerpoint/2010/main" val="4021220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is very different, compare in particular green and red – SHXF certainly has more structure during the interaction region, unlike SHEDC which tends to monotonically push the population either down or up, the SHXF tends to have an oscillation – certainly cannot think of it has a simple decoherence time really; nonlinear structure in the term.</a:t>
            </a:r>
          </a:p>
          <a:p>
            <a:r>
              <a:rPr lang="en-US" dirty="0"/>
              <a:t>But the </a:t>
            </a:r>
            <a:r>
              <a:rPr lang="en-US" dirty="0" err="1"/>
              <a:t>recorssings</a:t>
            </a:r>
            <a:r>
              <a:rPr lang="en-US" dirty="0"/>
              <a:t> make this molecule a bit complicated, so lets look at a simpler molecule. </a:t>
            </a:r>
          </a:p>
        </p:txBody>
      </p:sp>
      <p:sp>
        <p:nvSpPr>
          <p:cNvPr id="4" name="Slide Number Placeholder 3"/>
          <p:cNvSpPr>
            <a:spLocks noGrp="1"/>
          </p:cNvSpPr>
          <p:nvPr>
            <p:ph type="sldNum" sz="quarter" idx="5"/>
          </p:nvPr>
        </p:nvSpPr>
        <p:spPr/>
        <p:txBody>
          <a:bodyPr/>
          <a:lstStyle/>
          <a:p>
            <a:fld id="{E6F57DEB-44EC-7443-9566-0B502B5DA67B}" type="slidenum">
              <a:rPr lang="en-US" smtClean="0"/>
              <a:t>16</a:t>
            </a:fld>
            <a:endParaRPr lang="en-US"/>
          </a:p>
        </p:txBody>
      </p:sp>
    </p:spTree>
    <p:extLst>
      <p:ext uri="{BB962C8B-B14F-4D97-AF65-F5344CB8AC3E}">
        <p14:creationId xmlns:p14="http://schemas.microsoft.com/office/powerpoint/2010/main" val="4271402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rPr lang="en-US" dirty="0"/>
              <a:t>We see this also in other molecules – these </a:t>
            </a:r>
            <a:r>
              <a:rPr lang="en-US" dirty="0" err="1"/>
              <a:t>molec</a:t>
            </a:r>
            <a:r>
              <a:rPr lang="en-US" dirty="0"/>
              <a:t> </a:t>
            </a:r>
            <a:r>
              <a:rPr lang="en-US" dirty="0" err="1"/>
              <a:t>tully</a:t>
            </a:r>
            <a:r>
              <a:rPr lang="en-US" dirty="0"/>
              <a:t> models for instance, where all the decoherence corrections corrected the internal consistency but gave very similar population dynamics and also geometries, despite having different forms. </a:t>
            </a:r>
          </a:p>
          <a:p>
            <a:r>
              <a:rPr dirty="0"/>
              <a:t>We plot the S1 populations as determined by both the fraction of trajectories and the electronic </a:t>
            </a:r>
            <a:r>
              <a:rPr dirty="0" err="1"/>
              <a:t>popu</a:t>
            </a:r>
            <a:r>
              <a:rPr dirty="0"/>
              <a:t>- </a:t>
            </a:r>
            <a:r>
              <a:rPr dirty="0" err="1"/>
              <a:t>lations</a:t>
            </a:r>
            <a:r>
              <a:rPr dirty="0"/>
              <a:t>, computed from the SH, SHXF and SHEDC simulations. </a:t>
            </a:r>
          </a:p>
          <a:p>
            <a:r>
              <a:rPr dirty="0"/>
              <a:t>For this system, the frac- </a:t>
            </a:r>
            <a:r>
              <a:rPr dirty="0" err="1"/>
              <a:t>tion</a:t>
            </a:r>
            <a:r>
              <a:rPr dirty="0"/>
              <a:t> of trajectories predicted by uncorrected SH is very close to the reference AIMS, but we see that there is a notable internal consistency error, as expected. Aver- aged over trajectories, the SHXF decoherence correction from exact factorization and SHEDC yield very similar results, increasing the population transfer compared to the uncorrected SH, agreeing less well with AIMS but not deviating too far. They also correct the internal </a:t>
            </a:r>
            <a:r>
              <a:rPr dirty="0" err="1"/>
              <a:t>consis</a:t>
            </a:r>
            <a:r>
              <a:rPr dirty="0"/>
              <a:t>- </a:t>
            </a:r>
            <a:r>
              <a:rPr dirty="0" err="1"/>
              <a:t>tency</a:t>
            </a:r>
            <a:r>
              <a:rPr dirty="0"/>
              <a:t> of the uncorrected SH, as evident from comparing with the electronic populations. Interestingly, EH gives very good populations until about 40fs when its </a:t>
            </a:r>
            <a:r>
              <a:rPr dirty="0" err="1"/>
              <a:t>popu</a:t>
            </a:r>
            <a:r>
              <a:rPr dirty="0"/>
              <a:t>- </a:t>
            </a:r>
            <a:r>
              <a:rPr dirty="0" err="1"/>
              <a:t>ation</a:t>
            </a:r>
            <a:r>
              <a:rPr dirty="0"/>
              <a:t> transfer slows down, and for this molecule EHXF overestimates the population transfer throughout.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the importance of the choice of velocity adjustment is evident in this figure, where the top panel shows the results of uncorrected SH with three different ways of velocity adjustment and the lower panel shows the SHXF case. The spread in the results shows that, in this case, the choice of velocity adjustment has just on the dynamics as the decoherence correction...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in the D2 state but at the geometry of the neutral ground-state </a:t>
            </a:r>
          </a:p>
          <a:p>
            <a:r>
              <a:rPr lang="en-US" dirty="0"/>
              <a:t>3-state CI has 5-D branching plane  where the deg is lifted while 2-state has 2D branching plane where deg is </a:t>
            </a:r>
            <a:r>
              <a:rPr lang="en-US" dirty="0" err="1"/>
              <a:t>lifted.Because</a:t>
            </a:r>
            <a:r>
              <a:rPr lang="en-US" dirty="0"/>
              <a:t> the branching plane is higher-dim one might argue that 3-state Cis are not so important but in fact they have been found in </a:t>
            </a:r>
            <a:r>
              <a:rPr lang="en-US" dirty="0" err="1"/>
              <a:t>sveral</a:t>
            </a:r>
            <a:r>
              <a:rPr lang="en-US" dirty="0"/>
              <a:t> molecules, also in Rydberg/Valence region</a:t>
            </a:r>
          </a:p>
          <a:p>
            <a:r>
              <a:rPr lang="en-US" dirty="0"/>
              <a:t>M08 </a:t>
            </a:r>
            <a:r>
              <a:rPr lang="en-US" dirty="0" err="1"/>
              <a:t>fiound</a:t>
            </a:r>
            <a:r>
              <a:rPr lang="en-US" dirty="0"/>
              <a:t> the 2/3state CI in uracil cation using MRCI </a:t>
            </a:r>
          </a:p>
        </p:txBody>
      </p:sp>
      <p:sp>
        <p:nvSpPr>
          <p:cNvPr id="4" name="Slide Number Placeholder 3"/>
          <p:cNvSpPr>
            <a:spLocks noGrp="1"/>
          </p:cNvSpPr>
          <p:nvPr>
            <p:ph type="sldNum" sz="quarter" idx="5"/>
          </p:nvPr>
        </p:nvSpPr>
        <p:spPr/>
        <p:txBody>
          <a:bodyPr/>
          <a:lstStyle/>
          <a:p>
            <a:fld id="{0AA3A1C8-A4AF-124B-ABA5-AA9B262FBDBF}" type="slidenum">
              <a:rPr lang="en-US" smtClean="0"/>
              <a:t>20</a:t>
            </a:fld>
            <a:endParaRPr lang="en-US"/>
          </a:p>
        </p:txBody>
      </p:sp>
    </p:spTree>
    <p:extLst>
      <p:ext uri="{BB962C8B-B14F-4D97-AF65-F5344CB8AC3E}">
        <p14:creationId xmlns:p14="http://schemas.microsoft.com/office/powerpoint/2010/main" val="2944794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A-FSSH interestingly is not internally consistent, but the others are. </a:t>
            </a:r>
          </a:p>
        </p:txBody>
      </p:sp>
      <p:sp>
        <p:nvSpPr>
          <p:cNvPr id="4" name="Slide Number Placeholder 3"/>
          <p:cNvSpPr>
            <a:spLocks noGrp="1"/>
          </p:cNvSpPr>
          <p:nvPr>
            <p:ph type="sldNum" sz="quarter" idx="5"/>
          </p:nvPr>
        </p:nvSpPr>
        <p:spPr/>
        <p:txBody>
          <a:bodyPr/>
          <a:lstStyle/>
          <a:p>
            <a:fld id="{0AA3A1C8-A4AF-124B-ABA5-AA9B262FBDBF}" type="slidenum">
              <a:rPr lang="en-US" smtClean="0"/>
              <a:t>21</a:t>
            </a:fld>
            <a:endParaRPr lang="en-US"/>
          </a:p>
        </p:txBody>
      </p:sp>
    </p:spTree>
    <p:extLst>
      <p:ext uri="{BB962C8B-B14F-4D97-AF65-F5344CB8AC3E}">
        <p14:creationId xmlns:p14="http://schemas.microsoft.com/office/powerpoint/2010/main" val="970852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SHEDC, as soon as state becomes occupied the exponential damping sets in, computed relative to the running state. But with SHXF, the </a:t>
            </a:r>
            <a:r>
              <a:rPr lang="en-US" dirty="0" err="1"/>
              <a:t>qmom</a:t>
            </a:r>
            <a:r>
              <a:rPr lang="en-US" dirty="0"/>
              <a:t> couples all states that have non-zero population, not just the pairwise with the active state – leads to big differences. </a:t>
            </a:r>
          </a:p>
        </p:txBody>
      </p:sp>
      <p:sp>
        <p:nvSpPr>
          <p:cNvPr id="4" name="Slide Number Placeholder 3"/>
          <p:cNvSpPr>
            <a:spLocks noGrp="1"/>
          </p:cNvSpPr>
          <p:nvPr>
            <p:ph type="sldNum" sz="quarter" idx="5"/>
          </p:nvPr>
        </p:nvSpPr>
        <p:spPr/>
        <p:txBody>
          <a:bodyPr/>
          <a:lstStyle/>
          <a:p>
            <a:fld id="{0AA3A1C8-A4AF-124B-ABA5-AA9B262FBDBF}" type="slidenum">
              <a:rPr lang="en-US" smtClean="0"/>
              <a:t>22</a:t>
            </a:fld>
            <a:endParaRPr lang="en-US"/>
          </a:p>
        </p:txBody>
      </p:sp>
    </p:spTree>
    <p:extLst>
      <p:ext uri="{BB962C8B-B14F-4D97-AF65-F5344CB8AC3E}">
        <p14:creationId xmlns:p14="http://schemas.microsoft.com/office/powerpoint/2010/main" val="3333860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actually yesterday I was checking the website of the conference, and googled vista, pressing return a bit quickly, which gave me this definition. This gave me pause since in a way, exact factorization is like that. I have found it’s given me very pleasing views on dynamics, from formal, pictorial, and recently practical viewpoint, and I hope to convey some of that to you today. In a sense there is also can be a bit of. a  long opening to get to some of these things (not narrow), which can be fun, since there are all sorts of interesting things to figure out. I hope to share some of that vista with you today.</a:t>
            </a:r>
          </a:p>
          <a:p>
            <a:r>
              <a:rPr lang="en-US" dirty="0"/>
              <a:t>So part of the talk emphasizes a very practical use of the XF, while the other part emphasizes more the insight it can give</a:t>
            </a:r>
          </a:p>
        </p:txBody>
      </p:sp>
      <p:sp>
        <p:nvSpPr>
          <p:cNvPr id="4" name="Slide Number Placeholder 3"/>
          <p:cNvSpPr>
            <a:spLocks noGrp="1"/>
          </p:cNvSpPr>
          <p:nvPr>
            <p:ph type="sldNum" sz="quarter" idx="5"/>
          </p:nvPr>
        </p:nvSpPr>
        <p:spPr/>
        <p:txBody>
          <a:bodyPr/>
          <a:lstStyle/>
          <a:p>
            <a:fld id="{0AA3A1C8-A4AF-124B-ABA5-AA9B262FBDBF}" type="slidenum">
              <a:rPr lang="en-US" smtClean="0"/>
              <a:t>2</a:t>
            </a:fld>
            <a:endParaRPr lang="en-US"/>
          </a:p>
        </p:txBody>
      </p:sp>
    </p:spTree>
    <p:extLst>
      <p:ext uri="{BB962C8B-B14F-4D97-AF65-F5344CB8AC3E}">
        <p14:creationId xmlns:p14="http://schemas.microsoft.com/office/powerpoint/2010/main" val="910383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actually yesterday I was checking the website of the conference, and googled vista, pressing return a bit quickly, which gave me this definition. This gave me pause since in a way, exact factorization is like that. I have found it’s given me very pleasing views on dynamics, from formal, pictorial, and recently practical viewpoint, and I hope to convey some of that to you today. In a sense there is also can be a bit of. a  long opening to get to some of these things (not narrow), which can be fun, since there are all sorts of interesting things to figure out. I hope to share some of that vista with you today.</a:t>
            </a:r>
          </a:p>
          <a:p>
            <a:r>
              <a:rPr lang="en-US" dirty="0"/>
              <a:t>So part of the talk emphasizes a very practical use of the XF, while the other part emphasizes more the insight it can give</a:t>
            </a:r>
          </a:p>
        </p:txBody>
      </p:sp>
      <p:sp>
        <p:nvSpPr>
          <p:cNvPr id="4" name="Slide Number Placeholder 3"/>
          <p:cNvSpPr>
            <a:spLocks noGrp="1"/>
          </p:cNvSpPr>
          <p:nvPr>
            <p:ph type="sldNum" sz="quarter" idx="5"/>
          </p:nvPr>
        </p:nvSpPr>
        <p:spPr/>
        <p:txBody>
          <a:bodyPr/>
          <a:lstStyle/>
          <a:p>
            <a:fld id="{0AA3A1C8-A4AF-124B-ABA5-AA9B262FBDBF}" type="slidenum">
              <a:rPr lang="en-US" smtClean="0"/>
              <a:t>24</a:t>
            </a:fld>
            <a:endParaRPr lang="en-US"/>
          </a:p>
        </p:txBody>
      </p:sp>
    </p:spTree>
    <p:extLst>
      <p:ext uri="{BB962C8B-B14F-4D97-AF65-F5344CB8AC3E}">
        <p14:creationId xmlns:p14="http://schemas.microsoft.com/office/powerpoint/2010/main" val="3417795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has been known since early days of QM that strong light matter coupling can be achieved simply by </a:t>
            </a:r>
            <a:r>
              <a:rPr lang="en-US" dirty="0" err="1"/>
              <a:t>confinement.eg</a:t>
            </a:r>
            <a:r>
              <a:rPr lang="en-US" dirty="0"/>
              <a:t> Purcell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for a long time that properties</a:t>
            </a:r>
            <a:r>
              <a:rPr lang="en-US" baseline="0" dirty="0"/>
              <a:t> of matter are modified when placed in a cavity, dating back to early days of QM. Purcell (1946) realized that the </a:t>
            </a:r>
            <a:r>
              <a:rPr lang="en-US" baseline="0" dirty="0" err="1"/>
              <a:t>spont</a:t>
            </a:r>
            <a:r>
              <a:rPr lang="en-US" baseline="0" dirty="0"/>
              <a:t> </a:t>
            </a:r>
            <a:r>
              <a:rPr lang="en-US" baseline="0" dirty="0" err="1"/>
              <a:t>em</a:t>
            </a:r>
            <a:r>
              <a:rPr lang="en-US" baseline="0" dirty="0"/>
              <a:t> rate of a molecule can be changed when put in resonant IR cavity.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Draw sketch? Two level and splitting 2g, g =</a:t>
            </a:r>
            <a:r>
              <a:rPr lang="en-US" baseline="0" dirty="0" err="1"/>
              <a:t>sqrt</a:t>
            </a:r>
            <a:r>
              <a:rPr lang="en-US" baseline="0" dirty="0"/>
              <a:t>(</a:t>
            </a:r>
            <a:r>
              <a:rPr lang="en-US" baseline="0" dirty="0" err="1"/>
              <a:t>hbar</a:t>
            </a:r>
            <a:r>
              <a:rPr lang="en-US" baseline="0" dirty="0"/>
              <a:t> </a:t>
            </a:r>
            <a:r>
              <a:rPr lang="en-US" baseline="0" dirty="0" err="1"/>
              <a:t>omega_ph</a:t>
            </a:r>
            <a:r>
              <a:rPr lang="en-US" baseline="0" dirty="0"/>
              <a:t>/2epsV)mu,</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with experimental advances many things have become possible, e.g. </a:t>
            </a:r>
            <a:endParaRPr lang="en-US" dirty="0"/>
          </a:p>
          <a:p>
            <a:r>
              <a:rPr lang="en-US" dirty="0"/>
              <a:t>Lambda/2 mode formed</a:t>
            </a:r>
            <a:r>
              <a:rPr lang="en-US" baseline="0" dirty="0"/>
              <a:t> </a:t>
            </a:r>
            <a:r>
              <a:rPr lang="en-US" baseline="0" dirty="0" err="1"/>
              <a:t>btn</a:t>
            </a:r>
            <a:r>
              <a:rPr lang="en-US" baseline="0" dirty="0"/>
              <a:t> 2 Ag mirrors (</a:t>
            </a:r>
            <a:r>
              <a:rPr lang="en-US" baseline="0" dirty="0" err="1"/>
              <a:t>Fabry</a:t>
            </a:r>
            <a:r>
              <a:rPr lang="en-US" baseline="0" dirty="0"/>
              <a:t> Perot), resonant with an excitation of molecules inside strongly interacting light-matter ”</a:t>
            </a:r>
            <a:r>
              <a:rPr lang="en-US" baseline="0" dirty="0" err="1"/>
              <a:t>polaritonic</a:t>
            </a:r>
            <a:r>
              <a:rPr lang="en-US" baseline="0" dirty="0"/>
              <a:t>” states – hybrid </a:t>
            </a:r>
            <a:r>
              <a:rPr lang="en-US" baseline="0" dirty="0" err="1"/>
              <a:t>chracter</a:t>
            </a:r>
            <a:r>
              <a:rPr lang="en-US" baseline="0" dirty="0"/>
              <a:t> Dramatic changes in spectrum – here black is </a:t>
            </a:r>
            <a:r>
              <a:rPr lang="en-US" baseline="0" dirty="0" err="1"/>
              <a:t>absorbp</a:t>
            </a:r>
            <a:r>
              <a:rPr lang="en-US" baseline="0" dirty="0"/>
              <a:t> of a cyanine dye molecule in free space, gets changed to the red when placed in </a:t>
            </a:r>
            <a:r>
              <a:rPr lang="en-US" baseline="0" dirty="0" err="1"/>
              <a:t>vacuu</a:t>
            </a:r>
            <a:r>
              <a:rPr lang="en-US" dirty="0" err="1"/>
              <a:t>Tremendous</a:t>
            </a:r>
            <a:r>
              <a:rPr lang="en-US" dirty="0"/>
              <a:t> interest in recent years –</a:t>
            </a:r>
            <a:r>
              <a:rPr lang="en-US" baseline="0" dirty="0"/>
              <a:t> I am only just beginning to learn. </a:t>
            </a:r>
          </a:p>
          <a:p>
            <a:r>
              <a:rPr lang="en-US" baseline="0" dirty="0"/>
              <a:t>Essentially by placing  molecules n cavities, </a:t>
            </a:r>
            <a:r>
              <a:rPr lang="en-US" baseline="0" dirty="0" err="1"/>
              <a:t>eg</a:t>
            </a:r>
            <a:r>
              <a:rPr lang="en-US" baseline="0" dirty="0"/>
              <a:t> formed by nanostructures, there can be very strong interactions </a:t>
            </a:r>
            <a:r>
              <a:rPr lang="en-US" baseline="0" dirty="0" err="1"/>
              <a:t>btn</a:t>
            </a:r>
            <a:r>
              <a:rPr lang="en-US" baseline="0" dirty="0"/>
              <a:t> light and matter even with the vacuum field of the cavity, </a:t>
            </a:r>
            <a:r>
              <a:rPr lang="en-US" baseline="0" dirty="0" err="1"/>
              <a:t>esp</a:t>
            </a:r>
            <a:r>
              <a:rPr lang="en-US" baseline="0" dirty="0"/>
              <a:t> when modes are resonant </a:t>
            </a:r>
            <a:r>
              <a:rPr lang="en-US" baseline="0" dirty="0" err="1"/>
              <a:t>withmolecular</a:t>
            </a:r>
            <a:r>
              <a:rPr lang="en-US" baseline="0" dirty="0"/>
              <a:t> transitions. </a:t>
            </a:r>
          </a:p>
          <a:p>
            <a:r>
              <a:rPr lang="en-US" baseline="0" dirty="0" err="1"/>
              <a:t>e.g.excitation</a:t>
            </a:r>
            <a:r>
              <a:rPr lang="en-US" baseline="0" dirty="0"/>
              <a:t> energy-transfer over very long distances have been observed, orders of </a:t>
            </a:r>
            <a:r>
              <a:rPr lang="en-US" baseline="0" dirty="0" err="1"/>
              <a:t>magniude</a:t>
            </a:r>
            <a:r>
              <a:rPr lang="en-US" baseline="0" dirty="0"/>
              <a:t> larger, conductance enhancement, chemical reactions can be suppressed, collective effects can lead to </a:t>
            </a:r>
            <a:r>
              <a:rPr lang="en-US" baseline="0" dirty="0" err="1"/>
              <a:t>supperradiance</a:t>
            </a:r>
            <a:r>
              <a:rPr lang="en-US" baseline="0" dirty="0"/>
              <a:t>, coherence strong light emission </a:t>
            </a:r>
            <a:r>
              <a:rPr lang="en-US" baseline="0" dirty="0" err="1"/>
              <a:t>fromseveral</a:t>
            </a:r>
            <a:r>
              <a:rPr lang="en-US" baseline="0" dirty="0"/>
              <a:t> atoms coupled by cavity field. SO it’s a really exciting area. Modifying chemical landscape</a:t>
            </a:r>
          </a:p>
          <a:p>
            <a:r>
              <a:rPr lang="en-US" dirty="0"/>
              <a:t>Strong</a:t>
            </a:r>
            <a:r>
              <a:rPr lang="en-US" baseline="0" dirty="0"/>
              <a:t> light-matter coupling by confinement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Spiroyran</a:t>
            </a:r>
            <a:r>
              <a:rPr lang="en-US" baseline="0" dirty="0"/>
              <a:t> derivative under photoexcitation (at 330nm) undergoes ring cleavage to form a merocyanine. The extended conjugation of merocyanine results in strong absorption in the visible (red curve), c.f. black curve for </a:t>
            </a:r>
            <a:r>
              <a:rPr lang="en-US" baseline="0" dirty="0" err="1"/>
              <a:t>spiropyran</a:t>
            </a:r>
            <a:r>
              <a:rPr lang="en-US" baseline="0" dirty="0"/>
              <a:t>. Mechanism still a bit debated, thought to involve intermediate isomers, but reaction proceeds with first-order kinetics in soln.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put in cavity – PMMA film between Ag mirrors, </a:t>
            </a:r>
            <a:r>
              <a:rPr lang="en-US" baseline="0" dirty="0" err="1"/>
              <a:t>s.t.</a:t>
            </a:r>
            <a:r>
              <a:rPr lang="en-US" baseline="0" dirty="0"/>
              <a:t> fundamental mode of cavity is 560nm. UV radiation of </a:t>
            </a:r>
            <a:r>
              <a:rPr lang="en-US" baseline="0" dirty="0" err="1"/>
              <a:t>spiropyran</a:t>
            </a:r>
            <a:r>
              <a:rPr lang="en-US" baseline="0" dirty="0"/>
              <a:t> in cavity again forms the merocyanine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Inside cavity the new hybrid polaritonic states have energies +/- 350meV relative to the ex energy of the uncoupled merocyanine. Due to the vacuum field coupling..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PHotoisomerization</a:t>
            </a:r>
            <a:r>
              <a:rPr lang="en-US" baseline="0" dirty="0"/>
              <a:t> rate slowed down significantly in the cavity structure when on resonance.</a:t>
            </a:r>
          </a:p>
          <a:p>
            <a:r>
              <a:rPr lang="en-US" baseline="0" dirty="0"/>
              <a:t>Essentially by placing  molecules n cavities, </a:t>
            </a:r>
            <a:r>
              <a:rPr lang="en-US" baseline="0" dirty="0" err="1"/>
              <a:t>eg</a:t>
            </a:r>
            <a:r>
              <a:rPr lang="en-US" baseline="0" dirty="0"/>
              <a:t> formed by nanostructures, there can be very strong interactions </a:t>
            </a:r>
            <a:r>
              <a:rPr lang="en-US" baseline="0" dirty="0" err="1"/>
              <a:t>btn</a:t>
            </a:r>
            <a:r>
              <a:rPr lang="en-US" baseline="0" dirty="0"/>
              <a:t> light and matter even with the vacuum field of the cavity, </a:t>
            </a:r>
            <a:r>
              <a:rPr lang="en-US" baseline="0" dirty="0" err="1"/>
              <a:t>esp</a:t>
            </a:r>
            <a:r>
              <a:rPr lang="en-US" baseline="0" dirty="0"/>
              <a:t> when modes are resonant </a:t>
            </a:r>
            <a:r>
              <a:rPr lang="en-US" baseline="0" dirty="0" err="1"/>
              <a:t>withmolecular</a:t>
            </a:r>
            <a:r>
              <a:rPr lang="en-US" baseline="0" dirty="0"/>
              <a:t> transitions. </a:t>
            </a:r>
          </a:p>
          <a:p>
            <a:r>
              <a:rPr lang="en-US" baseline="0" dirty="0" err="1"/>
              <a:t>e.g.excitation</a:t>
            </a:r>
            <a:r>
              <a:rPr lang="en-US" baseline="0" dirty="0"/>
              <a:t> energy-transfer over very long distances have been observed, orders of </a:t>
            </a:r>
            <a:r>
              <a:rPr lang="en-US" baseline="0" dirty="0" err="1"/>
              <a:t>magniude</a:t>
            </a:r>
            <a:r>
              <a:rPr lang="en-US" baseline="0" dirty="0"/>
              <a:t> larger, conductance enhancement, chemical reactions can be suppressed, collective effects can lead to </a:t>
            </a:r>
            <a:r>
              <a:rPr lang="en-US" baseline="0" dirty="0" err="1"/>
              <a:t>supperradiance</a:t>
            </a:r>
            <a:r>
              <a:rPr lang="en-US" baseline="0" dirty="0"/>
              <a:t>, coherence strong light emission </a:t>
            </a:r>
            <a:r>
              <a:rPr lang="en-US" baseline="0" dirty="0" err="1"/>
              <a:t>fromseveral</a:t>
            </a:r>
            <a:r>
              <a:rPr lang="en-US" baseline="0" dirty="0"/>
              <a:t> atoms coupled by cavity field. SO it’s a really exciting area. Modifying chemical landscape</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1C6A76-C657-D549-AA58-B3E2241EF8B8}" type="slidenum">
              <a:rPr lang="en-US" smtClean="0"/>
              <a:t>25</a:t>
            </a:fld>
            <a:endParaRPr lang="en-US"/>
          </a:p>
        </p:txBody>
      </p:sp>
    </p:spTree>
    <p:extLst>
      <p:ext uri="{BB962C8B-B14F-4D97-AF65-F5344CB8AC3E}">
        <p14:creationId xmlns:p14="http://schemas.microsoft.com/office/powerpoint/2010/main" val="4238606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has been known for a long time that properties</a:t>
            </a:r>
            <a:r>
              <a:rPr lang="en-US" baseline="0" dirty="0"/>
              <a:t> of matter are modified when placed in a cavity, dating back to early days of QM. Purcell (1946) realized that the </a:t>
            </a:r>
            <a:r>
              <a:rPr lang="en-US" baseline="0" dirty="0" err="1"/>
              <a:t>spont</a:t>
            </a:r>
            <a:r>
              <a:rPr lang="en-US" baseline="0" dirty="0"/>
              <a:t> </a:t>
            </a:r>
            <a:r>
              <a:rPr lang="en-US" baseline="0" dirty="0" err="1"/>
              <a:t>em</a:t>
            </a:r>
            <a:r>
              <a:rPr lang="en-US" baseline="0" dirty="0"/>
              <a:t> rate of a molecule can be changed when put in resonant IR cavity.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Draw sketch? Two level and splitting 2g, g =</a:t>
            </a:r>
            <a:r>
              <a:rPr lang="en-US" baseline="0" dirty="0" err="1"/>
              <a:t>sqrt</a:t>
            </a:r>
            <a:r>
              <a:rPr lang="en-US" baseline="0" dirty="0"/>
              <a:t>(</a:t>
            </a:r>
            <a:r>
              <a:rPr lang="en-US" baseline="0" dirty="0" err="1"/>
              <a:t>hbar</a:t>
            </a:r>
            <a:r>
              <a:rPr lang="en-US" baseline="0" dirty="0"/>
              <a:t> </a:t>
            </a:r>
            <a:r>
              <a:rPr lang="en-US" baseline="0" dirty="0" err="1"/>
              <a:t>omega_ph</a:t>
            </a:r>
            <a:r>
              <a:rPr lang="en-US" baseline="0" dirty="0"/>
              <a:t>/2epsV)mu,</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with experimental advances many things have become possible, e.g. </a:t>
            </a:r>
            <a:endParaRPr lang="en-US" dirty="0"/>
          </a:p>
          <a:p>
            <a:r>
              <a:rPr lang="en-US" dirty="0"/>
              <a:t>Lambda/2 mode formed</a:t>
            </a:r>
            <a:r>
              <a:rPr lang="en-US" baseline="0" dirty="0"/>
              <a:t> </a:t>
            </a:r>
            <a:r>
              <a:rPr lang="en-US" baseline="0" dirty="0" err="1"/>
              <a:t>btn</a:t>
            </a:r>
            <a:r>
              <a:rPr lang="en-US" baseline="0" dirty="0"/>
              <a:t> 2 Ag mirrors (</a:t>
            </a:r>
            <a:r>
              <a:rPr lang="en-US" baseline="0" dirty="0" err="1"/>
              <a:t>Fabry</a:t>
            </a:r>
            <a:r>
              <a:rPr lang="en-US" baseline="0" dirty="0"/>
              <a:t> Perot), resonant with an excitation of molecules inside strongly interacting light-matter ”</a:t>
            </a:r>
            <a:r>
              <a:rPr lang="en-US" baseline="0" dirty="0" err="1"/>
              <a:t>polaritonic</a:t>
            </a:r>
            <a:r>
              <a:rPr lang="en-US" baseline="0" dirty="0"/>
              <a:t>” states – hybrid </a:t>
            </a:r>
            <a:r>
              <a:rPr lang="en-US" baseline="0" dirty="0" err="1"/>
              <a:t>chracter</a:t>
            </a:r>
            <a:r>
              <a:rPr lang="en-US" baseline="0" dirty="0"/>
              <a:t> Dramatic changes in spectrum – here black is </a:t>
            </a:r>
            <a:r>
              <a:rPr lang="en-US" baseline="0" dirty="0" err="1"/>
              <a:t>absorbp</a:t>
            </a:r>
            <a:r>
              <a:rPr lang="en-US" baseline="0" dirty="0"/>
              <a:t> of a cyanine dye molecule in free space, gets changed to the red when placed in </a:t>
            </a:r>
            <a:r>
              <a:rPr lang="en-US" baseline="0" dirty="0" err="1"/>
              <a:t>vacuu</a:t>
            </a:r>
            <a:r>
              <a:rPr lang="en-US" dirty="0" err="1"/>
              <a:t>Tremendous</a:t>
            </a:r>
            <a:r>
              <a:rPr lang="en-US" dirty="0"/>
              <a:t> interest in recent years –</a:t>
            </a:r>
            <a:r>
              <a:rPr lang="en-US" baseline="0" dirty="0"/>
              <a:t> I am only just beginning to learn. </a:t>
            </a:r>
          </a:p>
          <a:p>
            <a:r>
              <a:rPr lang="en-US" baseline="0" dirty="0"/>
              <a:t>Essentially by placing  molecules n cavities, </a:t>
            </a:r>
            <a:r>
              <a:rPr lang="en-US" baseline="0" dirty="0" err="1"/>
              <a:t>eg</a:t>
            </a:r>
            <a:r>
              <a:rPr lang="en-US" baseline="0" dirty="0"/>
              <a:t> formed by nanostructures, there can be very strong interactions </a:t>
            </a:r>
            <a:r>
              <a:rPr lang="en-US" baseline="0" dirty="0" err="1"/>
              <a:t>btn</a:t>
            </a:r>
            <a:r>
              <a:rPr lang="en-US" baseline="0" dirty="0"/>
              <a:t> light and matter even with the vacuum field of the cavity, </a:t>
            </a:r>
            <a:r>
              <a:rPr lang="en-US" baseline="0" dirty="0" err="1"/>
              <a:t>esp</a:t>
            </a:r>
            <a:r>
              <a:rPr lang="en-US" baseline="0" dirty="0"/>
              <a:t> when modes are resonant </a:t>
            </a:r>
            <a:r>
              <a:rPr lang="en-US" baseline="0" dirty="0" err="1"/>
              <a:t>withmolecular</a:t>
            </a:r>
            <a:r>
              <a:rPr lang="en-US" baseline="0" dirty="0"/>
              <a:t> transitions. </a:t>
            </a:r>
          </a:p>
          <a:p>
            <a:r>
              <a:rPr lang="en-US" baseline="0" dirty="0" err="1"/>
              <a:t>e.g.excitation</a:t>
            </a:r>
            <a:r>
              <a:rPr lang="en-US" baseline="0" dirty="0"/>
              <a:t> energy-transfer over very long distances have been observed, orders of </a:t>
            </a:r>
            <a:r>
              <a:rPr lang="en-US" baseline="0" dirty="0" err="1"/>
              <a:t>magniude</a:t>
            </a:r>
            <a:r>
              <a:rPr lang="en-US" baseline="0" dirty="0"/>
              <a:t> larger, conductance enhancement, chemical reactions can be suppressed, collective effects can lead to </a:t>
            </a:r>
            <a:r>
              <a:rPr lang="en-US" baseline="0" dirty="0" err="1"/>
              <a:t>supperradiance</a:t>
            </a:r>
            <a:r>
              <a:rPr lang="en-US" baseline="0" dirty="0"/>
              <a:t>, coherence strong light emission </a:t>
            </a:r>
            <a:r>
              <a:rPr lang="en-US" baseline="0" dirty="0" err="1"/>
              <a:t>fromseveral</a:t>
            </a:r>
            <a:r>
              <a:rPr lang="en-US" baseline="0" dirty="0"/>
              <a:t> atoms coupled by cavity field. SO it’s a really exciting area. Modifying chemical landscape</a:t>
            </a:r>
          </a:p>
          <a:p>
            <a:r>
              <a:rPr lang="en-US" dirty="0"/>
              <a:t>Strong</a:t>
            </a:r>
            <a:r>
              <a:rPr lang="en-US" baseline="0" dirty="0"/>
              <a:t> light-matter coupling by confinement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Spiroyran</a:t>
            </a:r>
            <a:r>
              <a:rPr lang="en-US" baseline="0" dirty="0"/>
              <a:t> derivative under photoexcitation (at 330nm) undergoes ring cleavage to form a merocyanine. The extended conjugation of merocyanine results in strong absorption in the visible (red curve), c.f. black curve for </a:t>
            </a:r>
            <a:r>
              <a:rPr lang="en-US" baseline="0" dirty="0" err="1"/>
              <a:t>spiropyran</a:t>
            </a:r>
            <a:r>
              <a:rPr lang="en-US" baseline="0" dirty="0"/>
              <a:t>. Mechanism still a bit debated, thought to involve intermediate isomers, but reaction proceeds with first-order kinetics in soln.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put in cavity – PMMA film between Ag mirrors, </a:t>
            </a:r>
            <a:r>
              <a:rPr lang="en-US" baseline="0" dirty="0" err="1"/>
              <a:t>s.t.</a:t>
            </a:r>
            <a:r>
              <a:rPr lang="en-US" baseline="0" dirty="0"/>
              <a:t> fundamental mode of cavity is 560nm. UV radiation of </a:t>
            </a:r>
            <a:r>
              <a:rPr lang="en-US" baseline="0" dirty="0" err="1"/>
              <a:t>spiropyran</a:t>
            </a:r>
            <a:r>
              <a:rPr lang="en-US" baseline="0" dirty="0"/>
              <a:t> in cavity again forms the merocyanine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Inside cavity the new hybrid polaritonic states have energies +/- 350meV relative to the ex energy of the uncoupled merocyanine. Due to the vacuum field coupling..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PHotoisomerization</a:t>
            </a:r>
            <a:r>
              <a:rPr lang="en-US" baseline="0" dirty="0"/>
              <a:t> rate slowed down significantly in the cavity structure when on resonance.</a:t>
            </a:r>
          </a:p>
          <a:p>
            <a:r>
              <a:rPr lang="en-US" baseline="0" dirty="0"/>
              <a:t>Essentially by placing  molecules n cavities, </a:t>
            </a:r>
            <a:r>
              <a:rPr lang="en-US" baseline="0" dirty="0" err="1"/>
              <a:t>eg</a:t>
            </a:r>
            <a:r>
              <a:rPr lang="en-US" baseline="0" dirty="0"/>
              <a:t> formed by nanostructures, there can be very strong interactions </a:t>
            </a:r>
            <a:r>
              <a:rPr lang="en-US" baseline="0" dirty="0" err="1"/>
              <a:t>btn</a:t>
            </a:r>
            <a:r>
              <a:rPr lang="en-US" baseline="0" dirty="0"/>
              <a:t> light and matter even with the vacuum field of the cavity, </a:t>
            </a:r>
            <a:r>
              <a:rPr lang="en-US" baseline="0" dirty="0" err="1"/>
              <a:t>esp</a:t>
            </a:r>
            <a:r>
              <a:rPr lang="en-US" baseline="0" dirty="0"/>
              <a:t> when modes are resonant </a:t>
            </a:r>
            <a:r>
              <a:rPr lang="en-US" baseline="0" dirty="0" err="1"/>
              <a:t>withmolecular</a:t>
            </a:r>
            <a:r>
              <a:rPr lang="en-US" baseline="0" dirty="0"/>
              <a:t> transitions. </a:t>
            </a:r>
          </a:p>
          <a:p>
            <a:r>
              <a:rPr lang="en-US" baseline="0" dirty="0" err="1"/>
              <a:t>e.g.excitation</a:t>
            </a:r>
            <a:r>
              <a:rPr lang="en-US" baseline="0" dirty="0"/>
              <a:t> energy-transfer over very long distances have been observed, orders of </a:t>
            </a:r>
            <a:r>
              <a:rPr lang="en-US" baseline="0" dirty="0" err="1"/>
              <a:t>magniude</a:t>
            </a:r>
            <a:r>
              <a:rPr lang="en-US" baseline="0" dirty="0"/>
              <a:t> larger, conductance enhancement, chemical reactions can be suppressed, collective effects can lead to </a:t>
            </a:r>
            <a:r>
              <a:rPr lang="en-US" baseline="0" dirty="0" err="1"/>
              <a:t>supperradiance</a:t>
            </a:r>
            <a:r>
              <a:rPr lang="en-US" baseline="0" dirty="0"/>
              <a:t>, coherence strong light emission </a:t>
            </a:r>
            <a:r>
              <a:rPr lang="en-US" baseline="0" dirty="0" err="1"/>
              <a:t>fromseveral</a:t>
            </a:r>
            <a:r>
              <a:rPr lang="en-US" baseline="0" dirty="0"/>
              <a:t> atoms coupled by cavity field. SO it’s a really exciting area. Modifying chemical landscape</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1C6A76-C657-D549-AA58-B3E2241EF8B8}" type="slidenum">
              <a:rPr lang="en-US" smtClean="0"/>
              <a:t>26</a:t>
            </a:fld>
            <a:endParaRPr lang="en-US"/>
          </a:p>
        </p:txBody>
      </p:sp>
    </p:spTree>
    <p:extLst>
      <p:ext uri="{BB962C8B-B14F-4D97-AF65-F5344CB8AC3E}">
        <p14:creationId xmlns:p14="http://schemas.microsoft.com/office/powerpoint/2010/main" val="605255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686551-3EBC-DB49-A50E-99F3861B50D4}" type="slidenum">
              <a:rPr lang="en-US" smtClean="0"/>
              <a:t>27</a:t>
            </a:fld>
            <a:endParaRPr lang="en-US"/>
          </a:p>
        </p:txBody>
      </p:sp>
    </p:spTree>
    <p:extLst>
      <p:ext uri="{BB962C8B-B14F-4D97-AF65-F5344CB8AC3E}">
        <p14:creationId xmlns:p14="http://schemas.microsoft.com/office/powerpoint/2010/main" val="267872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Non-relativistic QED is the Pauli-</a:t>
            </a:r>
            <a:r>
              <a:rPr lang="en-US" dirty="0" err="1"/>
              <a:t>Fierz</a:t>
            </a:r>
            <a:r>
              <a:rPr lang="en-US" dirty="0"/>
              <a:t> form, and then make the dipole </a:t>
            </a:r>
            <a:r>
              <a:rPr lang="en-US" dirty="0" err="1"/>
              <a:t>approx</a:t>
            </a:r>
            <a:r>
              <a:rPr lang="en-US" dirty="0"/>
              <a:t>,</a:t>
            </a:r>
            <a:r>
              <a:rPr lang="en-US" baseline="0" dirty="0"/>
              <a:t> Coulomb gauge, and neglect spin-coupling to get this H. ignoring any losses</a:t>
            </a:r>
            <a:endParaRPr lang="en-US" dirty="0"/>
          </a:p>
        </p:txBody>
      </p:sp>
      <p:sp>
        <p:nvSpPr>
          <p:cNvPr id="4" name="Slide Number Placeholder 3"/>
          <p:cNvSpPr>
            <a:spLocks noGrp="1"/>
          </p:cNvSpPr>
          <p:nvPr>
            <p:ph type="sldNum" sz="quarter" idx="10"/>
          </p:nvPr>
        </p:nvSpPr>
        <p:spPr/>
        <p:txBody>
          <a:bodyPr/>
          <a:lstStyle/>
          <a:p>
            <a:fld id="{5C1C6A76-C657-D549-AA58-B3E2241EF8B8}" type="slidenum">
              <a:rPr lang="en-US" smtClean="0"/>
              <a:t>28</a:t>
            </a:fld>
            <a:endParaRPr lang="en-US"/>
          </a:p>
        </p:txBody>
      </p:sp>
    </p:spTree>
    <p:extLst>
      <p:ext uri="{BB962C8B-B14F-4D97-AF65-F5344CB8AC3E}">
        <p14:creationId xmlns:p14="http://schemas.microsoft.com/office/powerpoint/2010/main" val="2748395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Fundamental cavity mode is far from resonant – one mode (black) is essentially identical to </a:t>
            </a:r>
            <a:r>
              <a:rPr lang="en-US" dirty="0">
                <a:solidFill>
                  <a:srgbClr val="FF40FF"/>
                </a:solidFill>
              </a:rPr>
              <a:t>cavity-free… </a:t>
            </a:r>
          </a:p>
          <a:p>
            <a:endParaRPr lang="en-US" dirty="0"/>
          </a:p>
        </p:txBody>
      </p:sp>
      <p:sp>
        <p:nvSpPr>
          <p:cNvPr id="4" name="Slide Number Placeholder 3"/>
          <p:cNvSpPr>
            <a:spLocks noGrp="1"/>
          </p:cNvSpPr>
          <p:nvPr>
            <p:ph type="sldNum" sz="quarter" idx="5"/>
          </p:nvPr>
        </p:nvSpPr>
        <p:spPr/>
        <p:txBody>
          <a:bodyPr/>
          <a:lstStyle/>
          <a:p>
            <a:fld id="{0AA3A1C8-A4AF-124B-ABA5-AA9B262FBDBF}" type="slidenum">
              <a:rPr lang="en-US" smtClean="0"/>
              <a:t>31</a:t>
            </a:fld>
            <a:endParaRPr lang="en-US"/>
          </a:p>
        </p:txBody>
      </p:sp>
    </p:spTree>
    <p:extLst>
      <p:ext uri="{BB962C8B-B14F-4D97-AF65-F5344CB8AC3E}">
        <p14:creationId xmlns:p14="http://schemas.microsoft.com/office/powerpoint/2010/main" val="2576516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look at effect of different components. In particular, MTE is like a weighted BO, so might </a:t>
            </a:r>
            <a:r>
              <a:rPr lang="en-US" dirty="0" err="1"/>
              <a:t>ike</a:t>
            </a:r>
            <a:r>
              <a:rPr lang="en-US" dirty="0"/>
              <a:t> to compare with force from just the </a:t>
            </a:r>
            <a:r>
              <a:rPr lang="en-US" dirty="0" err="1"/>
              <a:t>wBO</a:t>
            </a:r>
            <a:r>
              <a:rPr lang="en-US" dirty="0"/>
              <a:t> piece – but notice already here crucial difference – the MTE </a:t>
            </a:r>
            <a:r>
              <a:rPr lang="en-US" dirty="0" err="1"/>
              <a:t>eqn</a:t>
            </a:r>
            <a:r>
              <a:rPr lang="en-US" dirty="0"/>
              <a:t> lacks the q-dependence of the </a:t>
            </a:r>
            <a:r>
              <a:rPr lang="en-US" dirty="0" err="1"/>
              <a:t>elec</a:t>
            </a:r>
            <a:r>
              <a:rPr lang="en-US" dirty="0"/>
              <a:t> </a:t>
            </a:r>
            <a:r>
              <a:rPr lang="en-US" dirty="0" err="1"/>
              <a:t>coeff</a:t>
            </a:r>
            <a:r>
              <a:rPr lang="en-US" dirty="0"/>
              <a:t> but this q-dep is an intimate signature of electron-photon correlation. We will see that it leads to barriers in </a:t>
            </a:r>
            <a:r>
              <a:rPr lang="en-US" dirty="0" err="1"/>
              <a:t>th</a:t>
            </a:r>
            <a:r>
              <a:rPr lang="en-US" dirty="0"/>
              <a:t> </a:t>
            </a:r>
            <a:r>
              <a:rPr lang="en-US" dirty="0" err="1"/>
              <a:t>emiddle</a:t>
            </a:r>
            <a:r>
              <a:rPr lang="en-US" dirty="0"/>
              <a:t> of the potential driving the photon. </a:t>
            </a:r>
          </a:p>
        </p:txBody>
      </p:sp>
      <p:sp>
        <p:nvSpPr>
          <p:cNvPr id="4" name="Slide Number Placeholder 3"/>
          <p:cNvSpPr>
            <a:spLocks noGrp="1"/>
          </p:cNvSpPr>
          <p:nvPr>
            <p:ph type="sldNum" sz="quarter" idx="5"/>
          </p:nvPr>
        </p:nvSpPr>
        <p:spPr/>
        <p:txBody>
          <a:bodyPr/>
          <a:lstStyle/>
          <a:p>
            <a:fld id="{0AA3A1C8-A4AF-124B-ABA5-AA9B262FBDBF}" type="slidenum">
              <a:rPr lang="en-US" smtClean="0"/>
              <a:t>33</a:t>
            </a:fld>
            <a:endParaRPr lang="en-US"/>
          </a:p>
        </p:txBody>
      </p:sp>
    </p:spTree>
    <p:extLst>
      <p:ext uri="{BB962C8B-B14F-4D97-AF65-F5344CB8AC3E}">
        <p14:creationId xmlns:p14="http://schemas.microsoft.com/office/powerpoint/2010/main" val="1502361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aseline="0" dirty="0"/>
              <a:t>So I probably don’t need this for this audience, but just to make sure we’re on the same page to start, this is the Hamiltonian we’ll be looking at – for electrons and nuclei with possibly classical light fields applied. The Born Huang expansion, infinite sum over Born-Oppenheimer basis states, offers an exact solution, and exact starting point for approximations to this equation, but another starting point is offered by the exact factorization. </a:t>
            </a:r>
            <a:endParaRPr lang="en-US" dirty="0"/>
          </a:p>
        </p:txBody>
      </p:sp>
      <p:sp>
        <p:nvSpPr>
          <p:cNvPr id="4" name="Slide Number Placeholder 3"/>
          <p:cNvSpPr>
            <a:spLocks noGrp="1"/>
          </p:cNvSpPr>
          <p:nvPr>
            <p:ph type="sldNum" sz="quarter" idx="10"/>
          </p:nvPr>
        </p:nvSpPr>
        <p:spPr/>
        <p:txBody>
          <a:bodyPr/>
          <a:lstStyle/>
          <a:p>
            <a:fld id="{0F030166-F072-424D-947B-1EBB8DE5D15C}" type="slidenum">
              <a:rPr lang="en-US" smtClean="0"/>
              <a:pPr/>
              <a:t>3</a:t>
            </a:fld>
            <a:endParaRPr lang="en-US"/>
          </a:p>
        </p:txBody>
      </p:sp>
    </p:spTree>
    <p:extLst>
      <p:ext uri="{BB962C8B-B14F-4D97-AF65-F5344CB8AC3E}">
        <p14:creationId xmlns:p14="http://schemas.microsoft.com/office/powerpoint/2010/main" val="325860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show that the exact </a:t>
            </a:r>
            <a:r>
              <a:rPr lang="en-US" dirty="0" err="1"/>
              <a:t>soln</a:t>
            </a:r>
            <a:r>
              <a:rPr lang="en-US" dirty="0"/>
              <a:t> can be written as. Single correlated product: </a:t>
            </a:r>
            <a:r>
              <a:rPr lang="en-US" dirty="0" err="1"/>
              <a:t>maginal</a:t>
            </a:r>
            <a:r>
              <a:rPr lang="en-US" dirty="0"/>
              <a:t> and conditional . This looks like the BO app but in fact is exact – and the </a:t>
            </a:r>
            <a:r>
              <a:rPr lang="en-US" dirty="0" err="1"/>
              <a:t>eqns</a:t>
            </a:r>
            <a:r>
              <a:rPr lang="en-US" dirty="0"/>
              <a:t> the two parts </a:t>
            </a:r>
            <a:r>
              <a:rPr lang="en-US" dirty="0" err="1"/>
              <a:t>satisdy</a:t>
            </a:r>
            <a:r>
              <a:rPr lang="en-US" dirty="0"/>
              <a:t> are definitely not BO. They have corrections due </a:t>
            </a:r>
            <a:r>
              <a:rPr lang="en-US" dirty="0" err="1"/>
              <a:t>ot</a:t>
            </a:r>
            <a:r>
              <a:rPr lang="en-US" dirty="0"/>
              <a:t> the correlation with each other – the nuclear equation is just beautiful – it has the form </a:t>
            </a:r>
            <a:r>
              <a:rPr lang="en-US" dirty="0" err="1"/>
              <a:t>oa</a:t>
            </a:r>
            <a:r>
              <a:rPr lang="en-US" dirty="0"/>
              <a:t> TDSE but with potentials scalar and vector that explicitly dep on the conditional. This means in particular that one can interpret the potentials used in traditional methods directly by comparison with these exact potentials (we will see an example of that in the second part of the talk). The </a:t>
            </a:r>
            <a:r>
              <a:rPr lang="en-US" dirty="0" err="1"/>
              <a:t>elec</a:t>
            </a:r>
            <a:r>
              <a:rPr lang="en-US" dirty="0"/>
              <a:t> </a:t>
            </a:r>
            <a:r>
              <a:rPr lang="en-US" dirty="0" err="1"/>
              <a:t>wfn</a:t>
            </a:r>
            <a:r>
              <a:rPr lang="en-US" dirty="0"/>
              <a:t> is not so fortunate, the equation is much more </a:t>
            </a:r>
            <a:r>
              <a:rPr lang="en-US" dirty="0" err="1"/>
              <a:t>omplicated</a:t>
            </a:r>
            <a:r>
              <a:rPr lang="en-US" dirty="0"/>
              <a:t> than a TDSE, with coupling terms depending on the nuclear </a:t>
            </a:r>
            <a:r>
              <a:rPr lang="en-US" dirty="0" err="1"/>
              <a:t>wavefn</a:t>
            </a:r>
            <a:r>
              <a:rPr lang="en-US" dirty="0"/>
              <a:t>. You can see more detail about these in </a:t>
            </a:r>
            <a:r>
              <a:rPr lang="en-US" dirty="0" err="1"/>
              <a:t>thesepapers</a:t>
            </a:r>
            <a:r>
              <a:rPr lang="en-US" dirty="0"/>
              <a:t>, including this really </a:t>
            </a:r>
            <a:r>
              <a:rPr lang="en-US" dirty="0" err="1"/>
              <a:t>niec</a:t>
            </a:r>
            <a:r>
              <a:rPr lang="en-US" dirty="0"/>
              <a:t> review of </a:t>
            </a:r>
            <a:r>
              <a:rPr lang="en-US" dirty="0" err="1"/>
              <a:t>Federicas</a:t>
            </a:r>
            <a:r>
              <a:rPr lang="en-US" dirty="0"/>
              <a:t>, and also a Vista talk of Hardy’s in </a:t>
            </a:r>
            <a:r>
              <a:rPr lang="en-US" dirty="0" err="1"/>
              <a:t>Janyary</a:t>
            </a:r>
            <a:endParaRPr lang="en-US" dirty="0"/>
          </a:p>
        </p:txBody>
      </p:sp>
      <p:sp>
        <p:nvSpPr>
          <p:cNvPr id="4" name="Slide Number Placeholder 3"/>
          <p:cNvSpPr>
            <a:spLocks noGrp="1"/>
          </p:cNvSpPr>
          <p:nvPr>
            <p:ph type="sldNum" sz="quarter" idx="5"/>
          </p:nvPr>
        </p:nvSpPr>
        <p:spPr/>
        <p:txBody>
          <a:bodyPr/>
          <a:lstStyle/>
          <a:p>
            <a:fld id="{E6F57DEB-44EC-7443-9566-0B502B5DA67B}" type="slidenum">
              <a:rPr lang="en-US" smtClean="0"/>
              <a:t>4</a:t>
            </a:fld>
            <a:endParaRPr lang="en-US"/>
          </a:p>
        </p:txBody>
      </p:sp>
    </p:spTree>
    <p:extLst>
      <p:ext uri="{BB962C8B-B14F-4D97-AF65-F5344CB8AC3E}">
        <p14:creationId xmlns:p14="http://schemas.microsoft.com/office/powerpoint/2010/main" val="574691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B44633-5512-4725-8AB1-2A64C3BAABAC}" type="slidenum">
              <a:rPr lang="en-US"/>
              <a:pPr/>
              <a:t>5</a:t>
            </a:fld>
            <a:endParaRPr lang="en-US"/>
          </a:p>
        </p:txBody>
      </p:sp>
      <p:sp>
        <p:nvSpPr>
          <p:cNvPr id="185346" name="Rectangle 2"/>
          <p:cNvSpPr>
            <a:spLocks noGrp="1" noRot="1" noChangeAspect="1" noChangeArrowheads="1" noTextEdit="1"/>
          </p:cNvSpPr>
          <p:nvPr>
            <p:ph type="sldImg"/>
          </p:nvPr>
        </p:nvSpPr>
        <p:spPr>
          <a:xfrm>
            <a:off x="1371600" y="1143000"/>
            <a:ext cx="4114800" cy="3086100"/>
          </a:xfrm>
          <a:ln/>
        </p:spPr>
      </p:sp>
      <p:sp>
        <p:nvSpPr>
          <p:cNvPr id="185347" name="Rectangle 3"/>
          <p:cNvSpPr>
            <a:spLocks noGrp="1" noChangeArrowheads="1"/>
          </p:cNvSpPr>
          <p:nvPr>
            <p:ph type="body" idx="1"/>
          </p:nvPr>
        </p:nvSpPr>
        <p:spPr/>
        <p:txBody>
          <a:bodyPr/>
          <a:lstStyle/>
          <a:p>
            <a:r>
              <a:rPr lang="en-US" dirty="0"/>
              <a:t>Skip this slide – put it at the end ?</a:t>
            </a:r>
          </a:p>
          <a:p>
            <a:r>
              <a:rPr lang="en-US" dirty="0"/>
              <a:t>Berry connection appears without any </a:t>
            </a:r>
            <a:r>
              <a:rPr lang="en-US" dirty="0" err="1"/>
              <a:t>adiab</a:t>
            </a:r>
            <a:r>
              <a:rPr lang="en-US" dirty="0"/>
              <a:t> separation. This vector potential arises purely</a:t>
            </a:r>
            <a:r>
              <a:rPr lang="en-US" baseline="0" dirty="0"/>
              <a:t> due to the interaction with the electronic system.</a:t>
            </a:r>
            <a:r>
              <a:rPr lang="en-US" dirty="0"/>
              <a:t> Very interesting relation between this and the nuclear velocity field. When can it be gauged away? When it cannot be,</a:t>
            </a:r>
            <a:r>
              <a:rPr lang="en-US" baseline="0" dirty="0"/>
              <a:t> means one has geometric phase effects – the curl is non-zero.</a:t>
            </a:r>
            <a:endParaRPr lang="en-US" dirty="0"/>
          </a:p>
          <a:p>
            <a:r>
              <a:rPr lang="en-US" dirty="0"/>
              <a:t>Recent</a:t>
            </a:r>
            <a:r>
              <a:rPr lang="en-US" baseline="0" dirty="0"/>
              <a:t> studies show that in cases where the BO </a:t>
            </a:r>
            <a:r>
              <a:rPr lang="en-US" baseline="0" dirty="0" err="1"/>
              <a:t>wavefn</a:t>
            </a:r>
            <a:r>
              <a:rPr lang="en-US" baseline="0" dirty="0"/>
              <a:t> has a topological phase </a:t>
            </a:r>
            <a:r>
              <a:rPr lang="en-US" baseline="0" dirty="0" err="1"/>
              <a:t>factorwhen</a:t>
            </a:r>
            <a:r>
              <a:rPr lang="en-US" baseline="0" dirty="0"/>
              <a:t> encircling a CI, the exact one picks up a geometric phase rather than a </a:t>
            </a:r>
            <a:r>
              <a:rPr lang="en-US" baseline="0" dirty="0" err="1"/>
              <a:t>topol</a:t>
            </a:r>
            <a:r>
              <a:rPr lang="en-US" baseline="0" dirty="0"/>
              <a:t> phase, i.e. it’s not pi except in the infinite mass limit. It can still be non-zero (although path dep?), e.g. in dynamical </a:t>
            </a:r>
            <a:r>
              <a:rPr lang="en-US" baseline="0" dirty="0" err="1"/>
              <a:t>Jahn</a:t>
            </a:r>
            <a:r>
              <a:rPr lang="en-US" baseline="0" dirty="0"/>
              <a:t>-Teller models of transition metal ions in bulk crystals or </a:t>
            </a:r>
            <a:r>
              <a:rPr lang="en-US" baseline="0" dirty="0" err="1"/>
              <a:t>pseudorotating</a:t>
            </a:r>
            <a:r>
              <a:rPr lang="en-US" baseline="0" dirty="0"/>
              <a:t> molecules. (RTG16)</a:t>
            </a:r>
            <a:r>
              <a:rPr lang="en-US" sz="1200" b="0" i="0" kern="1200" dirty="0">
                <a:solidFill>
                  <a:schemeClr val="tx1"/>
                </a:solidFill>
                <a:effectLst/>
                <a:latin typeface="+mn-lt"/>
                <a:ea typeface="+mn-ea"/>
                <a:cs typeface="+mn-cs"/>
              </a:rPr>
              <a:t> (Dynamic </a:t>
            </a:r>
            <a:r>
              <a:rPr lang="en-US" sz="1200" b="0" i="0" kern="1200" dirty="0" err="1">
                <a:solidFill>
                  <a:schemeClr val="tx1"/>
                </a:solidFill>
                <a:effectLst/>
                <a:latin typeface="+mn-lt"/>
                <a:ea typeface="+mn-ea"/>
                <a:cs typeface="+mn-cs"/>
              </a:rPr>
              <a:t>Jahn</a:t>
            </a:r>
            <a:r>
              <a:rPr lang="en-US" sz="1200" b="0" i="0" kern="1200" dirty="0">
                <a:solidFill>
                  <a:schemeClr val="tx1"/>
                </a:solidFill>
                <a:effectLst/>
                <a:latin typeface="+mn-lt"/>
                <a:ea typeface="+mn-ea"/>
                <a:cs typeface="+mn-cs"/>
              </a:rPr>
              <a:t>-Teller effects can result in '</a:t>
            </a:r>
            <a:r>
              <a:rPr lang="en-US" sz="1200" b="0" i="0" kern="1200" dirty="0" err="1">
                <a:solidFill>
                  <a:schemeClr val="tx1"/>
                </a:solidFill>
                <a:effectLst/>
                <a:latin typeface="+mn-lt"/>
                <a:ea typeface="+mn-ea"/>
                <a:cs typeface="+mn-cs"/>
              </a:rPr>
              <a:t>pseudorotation</a:t>
            </a:r>
            <a:r>
              <a:rPr lang="en-US" sz="1200" b="0" i="0" kern="1200" dirty="0">
                <a:solidFill>
                  <a:schemeClr val="tx1"/>
                </a:solidFill>
                <a:effectLst/>
                <a:latin typeface="+mn-lt"/>
                <a:ea typeface="+mn-ea"/>
                <a:cs typeface="+mn-cs"/>
              </a:rPr>
              <a:t>', which is rotation of a distortion. This should not be confused with rotation of a real molecule. C60 movie</a:t>
            </a:r>
            <a:r>
              <a:rPr lang="en-US" sz="1200" b="0" i="0" kern="1200" baseline="0" dirty="0">
                <a:solidFill>
                  <a:schemeClr val="tx1"/>
                </a:solidFill>
                <a:effectLst/>
                <a:latin typeface="+mn-lt"/>
                <a:ea typeface="+mn-ea"/>
                <a:cs typeface="+mn-cs"/>
              </a:rPr>
              <a:t> online)</a:t>
            </a:r>
            <a:endParaRPr lang="en-US" dirty="0"/>
          </a:p>
          <a:p>
            <a:endParaRPr lang="en-US" dirty="0"/>
          </a:p>
          <a:p>
            <a:r>
              <a:rPr lang="en-US" dirty="0" err="1"/>
              <a:t>Perhap</a:t>
            </a:r>
            <a:r>
              <a:rPr lang="en-US" baseline="0" dirty="0"/>
              <a:t> if look at </a:t>
            </a:r>
            <a:r>
              <a:rPr lang="en-US" baseline="0" dirty="0" err="1"/>
              <a:t>nuc</a:t>
            </a:r>
            <a:r>
              <a:rPr lang="en-US" baseline="0" dirty="0"/>
              <a:t> </a:t>
            </a:r>
            <a:r>
              <a:rPr lang="en-US" baseline="0" dirty="0" err="1"/>
              <a:t>eqn</a:t>
            </a:r>
            <a:r>
              <a:rPr lang="en-US" baseline="0" dirty="0"/>
              <a:t> first, see that it looks a lot like what traditional BO-like approaches might write down…except for the details of the terms in red boxes. Have a scalar pot – in the place that the usual PES would be – call this </a:t>
            </a:r>
            <a:r>
              <a:rPr lang="en-US" baseline="0" dirty="0" err="1"/>
              <a:t>tdpes</a:t>
            </a:r>
            <a:r>
              <a:rPr lang="en-US" baseline="0" dirty="0"/>
              <a:t> and can see that it depends on the </a:t>
            </a:r>
            <a:r>
              <a:rPr lang="en-US" baseline="0" dirty="0" err="1"/>
              <a:t>electroic</a:t>
            </a:r>
            <a:r>
              <a:rPr lang="en-US" baseline="0" dirty="0"/>
              <a:t> </a:t>
            </a:r>
            <a:r>
              <a:rPr lang="en-US" baseline="0" dirty="0" err="1"/>
              <a:t>wfn</a:t>
            </a:r>
            <a:r>
              <a:rPr lang="en-US" baseline="0" dirty="0"/>
              <a:t>, but also a vector potential – resembling a Berry </a:t>
            </a:r>
            <a:r>
              <a:rPr lang="en-US" baseline="0" dirty="0" err="1"/>
              <a:t>conection</a:t>
            </a:r>
            <a:r>
              <a:rPr lang="en-US" baseline="0" dirty="0"/>
              <a:t>..(more in a min) Elec </a:t>
            </a:r>
            <a:r>
              <a:rPr lang="en-US" baseline="0" dirty="0" err="1"/>
              <a:t>eqn</a:t>
            </a:r>
            <a:r>
              <a:rPr lang="en-US" baseline="0" dirty="0"/>
              <a:t> looks like </a:t>
            </a:r>
            <a:r>
              <a:rPr lang="en-US" baseline="0" dirty="0" err="1"/>
              <a:t>trad</a:t>
            </a:r>
            <a:r>
              <a:rPr lang="en-US" baseline="0" dirty="0"/>
              <a:t> approx. </a:t>
            </a:r>
            <a:r>
              <a:rPr lang="en-US" baseline="0" dirty="0" err="1"/>
              <a:t>eqns</a:t>
            </a:r>
            <a:r>
              <a:rPr lang="en-US" baseline="0" dirty="0"/>
              <a:t> used </a:t>
            </a:r>
            <a:r>
              <a:rPr lang="en-US" baseline="0" dirty="0" err="1"/>
              <a:t>eg</a:t>
            </a:r>
            <a:r>
              <a:rPr lang="en-US" baseline="0" dirty="0"/>
              <a:t> in </a:t>
            </a:r>
            <a:r>
              <a:rPr lang="en-US" baseline="0" dirty="0" err="1"/>
              <a:t>ehrenfest</a:t>
            </a:r>
            <a:r>
              <a:rPr lang="en-US" baseline="0" dirty="0"/>
              <a:t>, SH but different – </a:t>
            </a:r>
            <a:r>
              <a:rPr lang="en-US" baseline="0" dirty="0" err="1"/>
              <a:t>quasiopertor</a:t>
            </a:r>
            <a:r>
              <a:rPr lang="en-US" baseline="0" dirty="0"/>
              <a:t> depends on </a:t>
            </a:r>
            <a:r>
              <a:rPr lang="en-US" baseline="0" dirty="0" err="1"/>
              <a:t>nuc</a:t>
            </a:r>
            <a:r>
              <a:rPr lang="en-US" baseline="0" dirty="0"/>
              <a:t>. </a:t>
            </a:r>
            <a:r>
              <a:rPr lang="en-US" baseline="0" dirty="0" err="1"/>
              <a:t>Wfn</a:t>
            </a:r>
            <a:r>
              <a:rPr lang="en-US" baseline="0" dirty="0"/>
              <a:t> (not just </a:t>
            </a:r>
            <a:r>
              <a:rPr lang="en-US" baseline="0" dirty="0" err="1"/>
              <a:t>param</a:t>
            </a:r>
            <a:r>
              <a:rPr lang="en-US" baseline="0" dirty="0"/>
              <a:t> </a:t>
            </a:r>
            <a:r>
              <a:rPr lang="en-US" baseline="0" dirty="0" err="1"/>
              <a:t>dep</a:t>
            </a:r>
            <a:r>
              <a:rPr lang="en-US" baseline="0" dirty="0"/>
              <a:t>)_</a:t>
            </a:r>
          </a:p>
          <a:p>
            <a:r>
              <a:rPr lang="en-US" baseline="0" dirty="0"/>
              <a:t>These </a:t>
            </a:r>
            <a:r>
              <a:rPr lang="en-US" baseline="0" dirty="0" err="1"/>
              <a:t>eqns</a:t>
            </a:r>
            <a:r>
              <a:rPr lang="en-US" baseline="0" dirty="0"/>
              <a:t> ae form invariant </a:t>
            </a:r>
            <a:endParaRPr lang="en-US" dirty="0"/>
          </a:p>
        </p:txBody>
      </p:sp>
    </p:spTree>
    <p:extLst>
      <p:ext uri="{BB962C8B-B14F-4D97-AF65-F5344CB8AC3E}">
        <p14:creationId xmlns:p14="http://schemas.microsoft.com/office/powerpoint/2010/main" val="3517393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Offering a new/fresh perspective and insight on problems </a:t>
            </a:r>
            <a:r>
              <a:rPr lang="en-US" dirty="0" err="1"/>
              <a:t>butprobably</a:t>
            </a:r>
            <a:r>
              <a:rPr lang="en-US" dirty="0"/>
              <a:t> the most practical impact has been so far in the development of MQC methods </a:t>
            </a:r>
          </a:p>
          <a:p>
            <a:r>
              <a:rPr lang="en-US" dirty="0"/>
              <a:t>(Semiclassical </a:t>
            </a:r>
            <a:r>
              <a:rPr lang="en-US" dirty="0" err="1"/>
              <a:t>approxs</a:t>
            </a:r>
            <a:r>
              <a:rPr lang="en-US" dirty="0"/>
              <a:t> are never unique since the </a:t>
            </a:r>
            <a:r>
              <a:rPr lang="en-US" dirty="0" err="1"/>
              <a:t>hbar</a:t>
            </a:r>
            <a:r>
              <a:rPr lang="en-US" dirty="0"/>
              <a:t> expansion is asymptotic )</a:t>
            </a:r>
          </a:p>
          <a:p>
            <a:r>
              <a:rPr lang="en-US" dirty="0"/>
              <a:t>Very nice method, already seeing some interesting applications on </a:t>
            </a:r>
            <a:r>
              <a:rPr lang="en-US" dirty="0" err="1"/>
              <a:t>complext</a:t>
            </a:r>
            <a:r>
              <a:rPr lang="en-US" dirty="0"/>
              <a:t> systems. But it’s not the only thing you can do. In particular, if you are a bit impatient and don’t want to wait for all your trajectories to talk to each other before moving on to the next time step, there is SH method proposed.</a:t>
            </a:r>
          </a:p>
          <a:p>
            <a:endParaRPr lang="en-US" dirty="0"/>
          </a:p>
        </p:txBody>
      </p:sp>
      <p:sp>
        <p:nvSpPr>
          <p:cNvPr id="4" name="Slide Number Placeholder 3"/>
          <p:cNvSpPr>
            <a:spLocks noGrp="1"/>
          </p:cNvSpPr>
          <p:nvPr>
            <p:ph type="sldNum" sz="quarter" idx="5"/>
          </p:nvPr>
        </p:nvSpPr>
        <p:spPr/>
        <p:txBody>
          <a:bodyPr/>
          <a:lstStyle/>
          <a:p>
            <a:fld id="{E6F57DEB-44EC-7443-9566-0B502B5DA67B}" type="slidenum">
              <a:rPr lang="en-US" smtClean="0"/>
              <a:t>6</a:t>
            </a:fld>
            <a:endParaRPr lang="en-US"/>
          </a:p>
        </p:txBody>
      </p:sp>
    </p:spTree>
    <p:extLst>
      <p:ext uri="{BB962C8B-B14F-4D97-AF65-F5344CB8AC3E}">
        <p14:creationId xmlns:p14="http://schemas.microsoft.com/office/powerpoint/2010/main" val="3986994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actually yesterday I was checking the website of the conference, and googled vista, pressing return a bit quickly, which gave me this definition. This gave me pause since in a way, exact factorization is like that. I have found it’s given me very pleasing views on dynamics, from formal, pictorial, and recently practical viewpoint, and I hope to convey some of that to you today. In a sense there is also can be a bit of. a  long opening to get to some of these things (not narrow), which can be fun, since there are all sorts of interesting things to figure out. I hope to share some of that vista with you today.</a:t>
            </a:r>
          </a:p>
          <a:p>
            <a:r>
              <a:rPr lang="en-US" dirty="0"/>
              <a:t>So part of the talk emphasizes a very practical use of the XF, while the other part emphasizes more the insight it can give</a:t>
            </a:r>
          </a:p>
        </p:txBody>
      </p:sp>
      <p:sp>
        <p:nvSpPr>
          <p:cNvPr id="4" name="Slide Number Placeholder 3"/>
          <p:cNvSpPr>
            <a:spLocks noGrp="1"/>
          </p:cNvSpPr>
          <p:nvPr>
            <p:ph type="sldNum" sz="quarter" idx="5"/>
          </p:nvPr>
        </p:nvSpPr>
        <p:spPr/>
        <p:txBody>
          <a:bodyPr/>
          <a:lstStyle/>
          <a:p>
            <a:fld id="{0AA3A1C8-A4AF-124B-ABA5-AA9B262FBDBF}" type="slidenum">
              <a:rPr lang="en-US" smtClean="0"/>
              <a:t>7</a:t>
            </a:fld>
            <a:endParaRPr lang="en-US"/>
          </a:p>
        </p:txBody>
      </p:sp>
    </p:spTree>
    <p:extLst>
      <p:ext uri="{BB962C8B-B14F-4D97-AF65-F5344CB8AC3E}">
        <p14:creationId xmlns:p14="http://schemas.microsoft.com/office/powerpoint/2010/main" val="4142016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classical limit of the nuclear equation, constructing the nuclear </a:t>
            </a:r>
            <a:r>
              <a:rPr lang="en-US" dirty="0" err="1"/>
              <a:t>wavepacket</a:t>
            </a:r>
            <a:r>
              <a:rPr lang="en-US" dirty="0"/>
              <a:t> essentially through propagating an ensemble of coupled classical nuclear trajectories. </a:t>
            </a:r>
          </a:p>
          <a:p>
            <a:r>
              <a:rPr lang="en-US" dirty="0"/>
              <a:t>Been shown to successfully capture complex photochemical processes like ring-opening.., extended to spin-orbit, and also dynamics in laser fields. </a:t>
            </a:r>
          </a:p>
          <a:p>
            <a:r>
              <a:rPr lang="en-US" dirty="0"/>
              <a:t>One has to be a bit patient however – because in this scheme all the trajectories are coupled, you have to wait for all them to proceed with each time step. Also, there can be some instabilities, but these things are all being worked on in different ways, and it is a very promising approach. </a:t>
            </a:r>
          </a:p>
          <a:p>
            <a:r>
              <a:rPr lang="en-US" dirty="0"/>
              <a:t>Still, if you are a little impatient, there is another possibility:</a:t>
            </a:r>
          </a:p>
        </p:txBody>
      </p:sp>
      <p:sp>
        <p:nvSpPr>
          <p:cNvPr id="4" name="Slide Number Placeholder 3"/>
          <p:cNvSpPr>
            <a:spLocks noGrp="1"/>
          </p:cNvSpPr>
          <p:nvPr>
            <p:ph type="sldNum" sz="quarter" idx="5"/>
          </p:nvPr>
        </p:nvSpPr>
        <p:spPr/>
        <p:txBody>
          <a:bodyPr/>
          <a:lstStyle/>
          <a:p>
            <a:fld id="{0AA3A1C8-A4AF-124B-ABA5-AA9B262FBDBF}" type="slidenum">
              <a:rPr lang="en-US" smtClean="0"/>
              <a:t>8</a:t>
            </a:fld>
            <a:endParaRPr lang="en-US"/>
          </a:p>
        </p:txBody>
      </p:sp>
    </p:spTree>
    <p:extLst>
      <p:ext uri="{BB962C8B-B14F-4D97-AF65-F5344CB8AC3E}">
        <p14:creationId xmlns:p14="http://schemas.microsoft.com/office/powerpoint/2010/main" val="1315408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F57DEB-44EC-7443-9566-0B502B5DA67B}" type="slidenum">
              <a:rPr lang="en-US" smtClean="0"/>
              <a:t>9</a:t>
            </a:fld>
            <a:endParaRPr lang="en-US"/>
          </a:p>
        </p:txBody>
      </p:sp>
    </p:spTree>
    <p:extLst>
      <p:ext uri="{BB962C8B-B14F-4D97-AF65-F5344CB8AC3E}">
        <p14:creationId xmlns:p14="http://schemas.microsoft.com/office/powerpoint/2010/main" val="13820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082B57-C061-3747-A015-792491D64F3D}" type="datetimeFigureOut">
              <a:rPr lang="en-US" smtClean="0"/>
              <a:t>11/10/21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5BD47-6C97-F04E-8C2F-96652746D756}" type="slidenum">
              <a:rPr lang="en-US" smtClean="0"/>
              <a:t>‹#›</a:t>
            </a:fld>
            <a:endParaRPr lang="en-US"/>
          </a:p>
        </p:txBody>
      </p:sp>
    </p:spTree>
    <p:extLst>
      <p:ext uri="{BB962C8B-B14F-4D97-AF65-F5344CB8AC3E}">
        <p14:creationId xmlns:p14="http://schemas.microsoft.com/office/powerpoint/2010/main" val="255398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082B57-C061-3747-A015-792491D64F3D}" type="datetimeFigureOut">
              <a:rPr lang="en-US" smtClean="0"/>
              <a:t>11/10/21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5BD47-6C97-F04E-8C2F-96652746D756}" type="slidenum">
              <a:rPr lang="en-US" smtClean="0"/>
              <a:t>‹#›</a:t>
            </a:fld>
            <a:endParaRPr lang="en-US"/>
          </a:p>
        </p:txBody>
      </p:sp>
    </p:spTree>
    <p:extLst>
      <p:ext uri="{BB962C8B-B14F-4D97-AF65-F5344CB8AC3E}">
        <p14:creationId xmlns:p14="http://schemas.microsoft.com/office/powerpoint/2010/main" val="163303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082B57-C061-3747-A015-792491D64F3D}" type="datetimeFigureOut">
              <a:rPr lang="en-US" smtClean="0"/>
              <a:t>11/10/21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5BD47-6C97-F04E-8C2F-96652746D756}" type="slidenum">
              <a:rPr lang="en-US" smtClean="0"/>
              <a:t>‹#›</a:t>
            </a:fld>
            <a:endParaRPr lang="en-US"/>
          </a:p>
        </p:txBody>
      </p:sp>
    </p:spTree>
    <p:extLst>
      <p:ext uri="{BB962C8B-B14F-4D97-AF65-F5344CB8AC3E}">
        <p14:creationId xmlns:p14="http://schemas.microsoft.com/office/powerpoint/2010/main" val="1701798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082B57-C061-3747-A015-792491D64F3D}" type="datetimeFigureOut">
              <a:rPr lang="en-US" smtClean="0"/>
              <a:t>11/10/21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5BD47-6C97-F04E-8C2F-96652746D756}" type="slidenum">
              <a:rPr lang="en-US" smtClean="0"/>
              <a:t>‹#›</a:t>
            </a:fld>
            <a:endParaRPr lang="en-US"/>
          </a:p>
        </p:txBody>
      </p:sp>
    </p:spTree>
    <p:extLst>
      <p:ext uri="{BB962C8B-B14F-4D97-AF65-F5344CB8AC3E}">
        <p14:creationId xmlns:p14="http://schemas.microsoft.com/office/powerpoint/2010/main" val="36932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082B57-C061-3747-A015-792491D64F3D}" type="datetimeFigureOut">
              <a:rPr lang="en-US" smtClean="0"/>
              <a:t>11/10/21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5BD47-6C97-F04E-8C2F-96652746D756}" type="slidenum">
              <a:rPr lang="en-US" smtClean="0"/>
              <a:t>‹#›</a:t>
            </a:fld>
            <a:endParaRPr lang="en-US"/>
          </a:p>
        </p:txBody>
      </p:sp>
    </p:spTree>
    <p:extLst>
      <p:ext uri="{BB962C8B-B14F-4D97-AF65-F5344CB8AC3E}">
        <p14:creationId xmlns:p14="http://schemas.microsoft.com/office/powerpoint/2010/main" val="363781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082B57-C061-3747-A015-792491D64F3D}" type="datetimeFigureOut">
              <a:rPr lang="en-US" smtClean="0"/>
              <a:t>11/10/21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F5BD47-6C97-F04E-8C2F-96652746D756}" type="slidenum">
              <a:rPr lang="en-US" smtClean="0"/>
              <a:t>‹#›</a:t>
            </a:fld>
            <a:endParaRPr lang="en-US"/>
          </a:p>
        </p:txBody>
      </p:sp>
    </p:spTree>
    <p:extLst>
      <p:ext uri="{BB962C8B-B14F-4D97-AF65-F5344CB8AC3E}">
        <p14:creationId xmlns:p14="http://schemas.microsoft.com/office/powerpoint/2010/main" val="1329221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082B57-C061-3747-A015-792491D64F3D}" type="datetimeFigureOut">
              <a:rPr lang="en-US" smtClean="0"/>
              <a:t>11/10/21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F5BD47-6C97-F04E-8C2F-96652746D756}" type="slidenum">
              <a:rPr lang="en-US" smtClean="0"/>
              <a:t>‹#›</a:t>
            </a:fld>
            <a:endParaRPr lang="en-US"/>
          </a:p>
        </p:txBody>
      </p:sp>
    </p:spTree>
    <p:extLst>
      <p:ext uri="{BB962C8B-B14F-4D97-AF65-F5344CB8AC3E}">
        <p14:creationId xmlns:p14="http://schemas.microsoft.com/office/powerpoint/2010/main" val="217440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082B57-C061-3747-A015-792491D64F3D}" type="datetimeFigureOut">
              <a:rPr lang="en-US" smtClean="0"/>
              <a:t>11/10/21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F5BD47-6C97-F04E-8C2F-96652746D756}" type="slidenum">
              <a:rPr lang="en-US" smtClean="0"/>
              <a:t>‹#›</a:t>
            </a:fld>
            <a:endParaRPr lang="en-US"/>
          </a:p>
        </p:txBody>
      </p:sp>
    </p:spTree>
    <p:extLst>
      <p:ext uri="{BB962C8B-B14F-4D97-AF65-F5344CB8AC3E}">
        <p14:creationId xmlns:p14="http://schemas.microsoft.com/office/powerpoint/2010/main" val="2571642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082B57-C061-3747-A015-792491D64F3D}" type="datetimeFigureOut">
              <a:rPr lang="en-US" smtClean="0"/>
              <a:t>11/10/21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F5BD47-6C97-F04E-8C2F-96652746D756}" type="slidenum">
              <a:rPr lang="en-US" smtClean="0"/>
              <a:t>‹#›</a:t>
            </a:fld>
            <a:endParaRPr lang="en-US"/>
          </a:p>
        </p:txBody>
      </p:sp>
    </p:spTree>
    <p:extLst>
      <p:ext uri="{BB962C8B-B14F-4D97-AF65-F5344CB8AC3E}">
        <p14:creationId xmlns:p14="http://schemas.microsoft.com/office/powerpoint/2010/main" val="3862557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082B57-C061-3747-A015-792491D64F3D}" type="datetimeFigureOut">
              <a:rPr lang="en-US" smtClean="0"/>
              <a:t>11/10/21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F5BD47-6C97-F04E-8C2F-96652746D756}" type="slidenum">
              <a:rPr lang="en-US" smtClean="0"/>
              <a:t>‹#›</a:t>
            </a:fld>
            <a:endParaRPr lang="en-US"/>
          </a:p>
        </p:txBody>
      </p:sp>
    </p:spTree>
    <p:extLst>
      <p:ext uri="{BB962C8B-B14F-4D97-AF65-F5344CB8AC3E}">
        <p14:creationId xmlns:p14="http://schemas.microsoft.com/office/powerpoint/2010/main" val="3274365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082B57-C061-3747-A015-792491D64F3D}" type="datetimeFigureOut">
              <a:rPr lang="en-US" smtClean="0"/>
              <a:t>11/10/21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F5BD47-6C97-F04E-8C2F-96652746D756}" type="slidenum">
              <a:rPr lang="en-US" smtClean="0"/>
              <a:t>‹#›</a:t>
            </a:fld>
            <a:endParaRPr lang="en-US"/>
          </a:p>
        </p:txBody>
      </p:sp>
    </p:spTree>
    <p:extLst>
      <p:ext uri="{BB962C8B-B14F-4D97-AF65-F5344CB8AC3E}">
        <p14:creationId xmlns:p14="http://schemas.microsoft.com/office/powerpoint/2010/main" val="296076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82B57-C061-3747-A015-792491D64F3D}" type="datetimeFigureOut">
              <a:rPr lang="en-US" smtClean="0"/>
              <a:t>11/10/21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5BD47-6C97-F04E-8C2F-96652746D756}" type="slidenum">
              <a:rPr lang="en-US" smtClean="0"/>
              <a:t>‹#›</a:t>
            </a:fld>
            <a:endParaRPr lang="en-US"/>
          </a:p>
        </p:txBody>
      </p:sp>
    </p:spTree>
    <p:extLst>
      <p:ext uri="{BB962C8B-B14F-4D97-AF65-F5344CB8AC3E}">
        <p14:creationId xmlns:p14="http://schemas.microsoft.com/office/powerpoint/2010/main" val="22188373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33.tif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image" Target="../media/image31.png"/><Relationship Id="rId4" Type="http://schemas.openxmlformats.org/officeDocument/2006/relationships/image" Target="../media/image30.tiff"/></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image" Target="../media/image31.png"/><Relationship Id="rId4" Type="http://schemas.openxmlformats.org/officeDocument/2006/relationships/image" Target="../media/image30.tiff"/></Relationships>
</file>

<file path=ppt/slides/_rels/slide12.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5.tiff"/><Relationship Id="rId7" Type="http://schemas.openxmlformats.org/officeDocument/2006/relationships/image" Target="../media/image39.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tiff"/><Relationship Id="rId4" Type="http://schemas.openxmlformats.org/officeDocument/2006/relationships/image" Target="../media/image55.tiff"/></Relationships>
</file>

<file path=ppt/slides/_rels/slide2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3.tiff"/><Relationship Id="rId13" Type="http://schemas.openxmlformats.org/officeDocument/2006/relationships/image" Target="../media/image66.tiff"/><Relationship Id="rId3" Type="http://schemas.openxmlformats.org/officeDocument/2006/relationships/image" Target="../media/image60.tiff"/><Relationship Id="rId7" Type="http://schemas.openxmlformats.org/officeDocument/2006/relationships/image" Target="../media/image11.png"/><Relationship Id="rId12" Type="http://schemas.openxmlformats.org/officeDocument/2006/relationships/image" Target="../media/image65.tiff"/><Relationship Id="rId2" Type="http://schemas.openxmlformats.org/officeDocument/2006/relationships/notesSlide" Target="../notesSlides/notesSlide24.xml"/><Relationship Id="rId1" Type="http://schemas.openxmlformats.org/officeDocument/2006/relationships/slideLayout" Target="../slideLayouts/slideLayout7.xml"/><Relationship Id="rId11" Type="http://schemas.openxmlformats.org/officeDocument/2006/relationships/image" Target="../media/image64.tiff"/><Relationship Id="rId5" Type="http://schemas.openxmlformats.org/officeDocument/2006/relationships/image" Target="../media/image62.tiff"/><Relationship Id="rId15" Type="http://schemas.openxmlformats.org/officeDocument/2006/relationships/image" Target="../media/image15.png"/><Relationship Id="rId10" Type="http://schemas.openxmlformats.org/officeDocument/2006/relationships/image" Target="../media/image90.png"/><Relationship Id="rId4" Type="http://schemas.openxmlformats.org/officeDocument/2006/relationships/image" Target="../media/image61.tiff"/><Relationship Id="rId14" Type="http://schemas.openxmlformats.org/officeDocument/2006/relationships/image" Target="../media/image67.tiff"/></Relationships>
</file>

<file path=ppt/slides/_rels/slide29.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7.xml"/><Relationship Id="rId4" Type="http://schemas.openxmlformats.org/officeDocument/2006/relationships/image" Target="../media/image70.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3.tiff"/></Relationships>
</file>

<file path=ppt/slides/_rels/slide32.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image" Target="../media/image75.tiff"/><Relationship Id="rId7" Type="http://schemas.openxmlformats.org/officeDocument/2006/relationships/image" Target="../media/image79.tiff"/><Relationship Id="rId2" Type="http://schemas.openxmlformats.org/officeDocument/2006/relationships/image" Target="../media/image74.tiff"/><Relationship Id="rId1" Type="http://schemas.openxmlformats.org/officeDocument/2006/relationships/slideLayout" Target="../slideLayouts/slideLayout7.xml"/><Relationship Id="rId6" Type="http://schemas.openxmlformats.org/officeDocument/2006/relationships/image" Target="../media/image78.tiff"/><Relationship Id="rId11" Type="http://schemas.openxmlformats.org/officeDocument/2006/relationships/image" Target="../media/image83.tiff"/><Relationship Id="rId5" Type="http://schemas.openxmlformats.org/officeDocument/2006/relationships/image" Target="../media/image77.tiff"/><Relationship Id="rId10" Type="http://schemas.openxmlformats.org/officeDocument/2006/relationships/image" Target="../media/image82.tiff"/><Relationship Id="rId4" Type="http://schemas.openxmlformats.org/officeDocument/2006/relationships/image" Target="../media/image76.tiff"/><Relationship Id="rId9" Type="http://schemas.openxmlformats.org/officeDocument/2006/relationships/image" Target="../media/image81.tiff"/></Relationships>
</file>

<file path=ppt/slides/_rels/slide33.xml.rels><?xml version="1.0" encoding="UTF-8" standalone="yes"?>
<Relationships xmlns="http://schemas.openxmlformats.org/package/2006/relationships"><Relationship Id="rId8" Type="http://schemas.openxmlformats.org/officeDocument/2006/relationships/image" Target="../media/image82.tiff"/><Relationship Id="rId13" Type="http://schemas.openxmlformats.org/officeDocument/2006/relationships/image" Target="../media/image87.tiff"/><Relationship Id="rId3" Type="http://schemas.openxmlformats.org/officeDocument/2006/relationships/image" Target="../media/image77.tiff"/><Relationship Id="rId7" Type="http://schemas.openxmlformats.org/officeDocument/2006/relationships/image" Target="../media/image81.tiff"/><Relationship Id="rId12" Type="http://schemas.openxmlformats.org/officeDocument/2006/relationships/image" Target="../media/image86.tiff"/><Relationship Id="rId2" Type="http://schemas.openxmlformats.org/officeDocument/2006/relationships/notesSlide" Target="../notesSlides/notesSlide26.xml"/><Relationship Id="rId16" Type="http://schemas.openxmlformats.org/officeDocument/2006/relationships/image" Target="../media/image90.tiff"/><Relationship Id="rId1" Type="http://schemas.openxmlformats.org/officeDocument/2006/relationships/slideLayout" Target="../slideLayouts/slideLayout7.xml"/><Relationship Id="rId6" Type="http://schemas.openxmlformats.org/officeDocument/2006/relationships/image" Target="../media/image80.tiff"/><Relationship Id="rId11" Type="http://schemas.openxmlformats.org/officeDocument/2006/relationships/image" Target="../media/image85.tiff"/><Relationship Id="rId5" Type="http://schemas.openxmlformats.org/officeDocument/2006/relationships/image" Target="../media/image79.tiff"/><Relationship Id="rId15" Type="http://schemas.openxmlformats.org/officeDocument/2006/relationships/image" Target="../media/image89.tiff"/><Relationship Id="rId10" Type="http://schemas.openxmlformats.org/officeDocument/2006/relationships/image" Target="../media/image84.tiff"/><Relationship Id="rId4" Type="http://schemas.openxmlformats.org/officeDocument/2006/relationships/image" Target="../media/image78.tiff"/><Relationship Id="rId9" Type="http://schemas.openxmlformats.org/officeDocument/2006/relationships/image" Target="../media/image83.tiff"/><Relationship Id="rId14" Type="http://schemas.openxmlformats.org/officeDocument/2006/relationships/image" Target="../media/image88.tiff"/></Relationships>
</file>

<file path=ppt/slides/_rels/slide34.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94.png"/><Relationship Id="rId3" Type="http://schemas.microsoft.com/office/2007/relationships/media" Target="../media/media2.mp4"/><Relationship Id="rId7" Type="http://schemas.openxmlformats.org/officeDocument/2006/relationships/image" Target="../media/image9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2.gif"/><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jpeg"/><Relationship Id="rId2" Type="http://schemas.openxmlformats.org/officeDocument/2006/relationships/image" Target="../media/image95.jpeg"/><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g"/></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tiff"/><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tiff"/><Relationship Id="rId12"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tiff"/><Relationship Id="rId11" Type="http://schemas.openxmlformats.org/officeDocument/2006/relationships/image" Target="../media/image20.tiff"/><Relationship Id="rId5" Type="http://schemas.openxmlformats.org/officeDocument/2006/relationships/image" Target="../media/image14.tiff"/><Relationship Id="rId10" Type="http://schemas.openxmlformats.org/officeDocument/2006/relationships/image" Target="../media/image19.tiff"/><Relationship Id="rId4" Type="http://schemas.openxmlformats.org/officeDocument/2006/relationships/image" Target="../media/image13.tiff"/><Relationship Id="rId9" Type="http://schemas.openxmlformats.org/officeDocument/2006/relationships/image" Target="../media/image18.tif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52E97C-654F-3D49-A030-5DA4948DBB65}"/>
              </a:ext>
            </a:extLst>
          </p:cNvPr>
          <p:cNvSpPr txBox="1"/>
          <p:nvPr/>
        </p:nvSpPr>
        <p:spPr>
          <a:xfrm>
            <a:off x="-231985" y="1398081"/>
            <a:ext cx="9327994" cy="1200329"/>
          </a:xfrm>
          <a:prstGeom prst="rect">
            <a:avLst/>
          </a:prstGeom>
          <a:noFill/>
        </p:spPr>
        <p:txBody>
          <a:bodyPr wrap="square" rtlCol="0">
            <a:spAutoFit/>
          </a:bodyPr>
          <a:lstStyle/>
          <a:p>
            <a:pPr algn="ctr"/>
            <a:r>
              <a:rPr lang="en-US" sz="3600" dirty="0">
                <a:latin typeface="Comic Sans MS" panose="030F0902030302020204" pitchFamily="66" charset="0"/>
              </a:rPr>
              <a:t>Exact Factorization Adventures for Electrons, Nuclei, and Photons</a:t>
            </a:r>
          </a:p>
        </p:txBody>
      </p:sp>
      <p:sp>
        <p:nvSpPr>
          <p:cNvPr id="6" name="Text Box 3">
            <a:extLst>
              <a:ext uri="{FF2B5EF4-FFF2-40B4-BE49-F238E27FC236}">
                <a16:creationId xmlns:a16="http://schemas.microsoft.com/office/drawing/2014/main" id="{EABF9162-CA28-1348-8114-93F4892548F1}"/>
              </a:ext>
            </a:extLst>
          </p:cNvPr>
          <p:cNvSpPr txBox="1">
            <a:spLocks noChangeArrowheads="1"/>
          </p:cNvSpPr>
          <p:nvPr/>
        </p:nvSpPr>
        <p:spPr bwMode="auto">
          <a:xfrm>
            <a:off x="2118253" y="5789430"/>
            <a:ext cx="4907492" cy="861774"/>
          </a:xfrm>
          <a:prstGeom prst="rect">
            <a:avLst/>
          </a:prstGeom>
          <a:noFill/>
          <a:ln w="9525">
            <a:noFill/>
            <a:miter lim="800000"/>
            <a:headEnd/>
            <a:tailEnd/>
          </a:ln>
          <a:effectLst/>
        </p:spPr>
        <p:txBody>
          <a:bodyPr wrap="square">
            <a:spAutoFit/>
          </a:bodyPr>
          <a:lstStyle/>
          <a:p>
            <a:pPr algn="ctr">
              <a:spcBef>
                <a:spcPct val="50000"/>
              </a:spcBef>
            </a:pPr>
            <a:r>
              <a:rPr lang="en-US" sz="2000" dirty="0" err="1">
                <a:latin typeface="Comic Sans MS" pitchFamily="66" charset="0"/>
              </a:rPr>
              <a:t>Neepa</a:t>
            </a:r>
            <a:r>
              <a:rPr lang="en-US" sz="2000" dirty="0">
                <a:latin typeface="Comic Sans MS" pitchFamily="66" charset="0"/>
              </a:rPr>
              <a:t> T. </a:t>
            </a:r>
            <a:r>
              <a:rPr lang="en-US" sz="2000" dirty="0" err="1">
                <a:latin typeface="Comic Sans MS" pitchFamily="66" charset="0"/>
              </a:rPr>
              <a:t>Maitra</a:t>
            </a:r>
            <a:endParaRPr lang="en-US" sz="2000" dirty="0">
              <a:latin typeface="Comic Sans MS" pitchFamily="66" charset="0"/>
            </a:endParaRPr>
          </a:p>
          <a:p>
            <a:pPr algn="ctr">
              <a:spcBef>
                <a:spcPct val="50000"/>
              </a:spcBef>
            </a:pPr>
            <a:r>
              <a:rPr lang="en-US" sz="2000" i="1" dirty="0">
                <a:latin typeface="Times New Roman" pitchFamily="18" charset="0"/>
              </a:rPr>
              <a:t>Rutgers University at Newark </a:t>
            </a:r>
          </a:p>
        </p:txBody>
      </p:sp>
      <p:pic>
        <p:nvPicPr>
          <p:cNvPr id="7" name="Picture 4" descr="utgers-Newark">
            <a:extLst>
              <a:ext uri="{FF2B5EF4-FFF2-40B4-BE49-F238E27FC236}">
                <a16:creationId xmlns:a16="http://schemas.microsoft.com/office/drawing/2014/main" id="{69E3F9FB-6974-BB49-B064-80FD75DD1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266" y="42269"/>
            <a:ext cx="1007467" cy="1007467"/>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C6ECEFD0-9A91-9B42-9FAC-BD151C7818A0}"/>
              </a:ext>
            </a:extLst>
          </p:cNvPr>
          <p:cNvSpPr/>
          <p:nvPr/>
        </p:nvSpPr>
        <p:spPr>
          <a:xfrm>
            <a:off x="249382" y="1239237"/>
            <a:ext cx="8562110" cy="152727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A6F1E8E-8DF4-AC42-A797-FF618A2ECD66}"/>
              </a:ext>
            </a:extLst>
          </p:cNvPr>
          <p:cNvPicPr>
            <a:picLocks noChangeAspect="1"/>
          </p:cNvPicPr>
          <p:nvPr/>
        </p:nvPicPr>
        <p:blipFill rotWithShape="1">
          <a:blip r:embed="rId4"/>
          <a:srcRect t="8782" b="23008"/>
          <a:stretch/>
        </p:blipFill>
        <p:spPr>
          <a:xfrm>
            <a:off x="524667" y="3780263"/>
            <a:ext cx="1544678" cy="1698819"/>
          </a:xfrm>
          <a:prstGeom prst="rect">
            <a:avLst/>
          </a:prstGeom>
        </p:spPr>
      </p:pic>
      <p:pic>
        <p:nvPicPr>
          <p:cNvPr id="10" name="Picture 9">
            <a:extLst>
              <a:ext uri="{FF2B5EF4-FFF2-40B4-BE49-F238E27FC236}">
                <a16:creationId xmlns:a16="http://schemas.microsoft.com/office/drawing/2014/main" id="{859E507D-8CFE-7748-9B21-518E533D3A11}"/>
              </a:ext>
            </a:extLst>
          </p:cNvPr>
          <p:cNvPicPr>
            <a:picLocks noChangeAspect="1"/>
          </p:cNvPicPr>
          <p:nvPr/>
        </p:nvPicPr>
        <p:blipFill>
          <a:blip r:embed="rId5"/>
          <a:stretch>
            <a:fillRect/>
          </a:stretch>
        </p:blipFill>
        <p:spPr>
          <a:xfrm>
            <a:off x="2663454" y="3780263"/>
            <a:ext cx="1683742" cy="1698820"/>
          </a:xfrm>
          <a:prstGeom prst="rect">
            <a:avLst/>
          </a:prstGeom>
        </p:spPr>
      </p:pic>
      <p:pic>
        <p:nvPicPr>
          <p:cNvPr id="2" name="Picture 1">
            <a:extLst>
              <a:ext uri="{FF2B5EF4-FFF2-40B4-BE49-F238E27FC236}">
                <a16:creationId xmlns:a16="http://schemas.microsoft.com/office/drawing/2014/main" id="{3BD3E8BD-BE0E-8547-B57A-F47BBD85F275}"/>
              </a:ext>
            </a:extLst>
          </p:cNvPr>
          <p:cNvPicPr>
            <a:picLocks noChangeAspect="1"/>
          </p:cNvPicPr>
          <p:nvPr/>
        </p:nvPicPr>
        <p:blipFill rotWithShape="1">
          <a:blip r:embed="rId6"/>
          <a:srcRect t="3918" b="5359"/>
          <a:stretch/>
        </p:blipFill>
        <p:spPr>
          <a:xfrm>
            <a:off x="7069822" y="3774153"/>
            <a:ext cx="1463555" cy="1698819"/>
          </a:xfrm>
          <a:prstGeom prst="rect">
            <a:avLst/>
          </a:prstGeom>
        </p:spPr>
      </p:pic>
      <p:pic>
        <p:nvPicPr>
          <p:cNvPr id="11" name="Picture 2" descr="Norah M. Hoffmann">
            <a:extLst>
              <a:ext uri="{FF2B5EF4-FFF2-40B4-BE49-F238E27FC236}">
                <a16:creationId xmlns:a16="http://schemas.microsoft.com/office/drawing/2014/main" id="{45185611-4258-2644-8F15-EB6E377C4C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767"/>
          <a:stretch/>
        </p:blipFill>
        <p:spPr bwMode="auto">
          <a:xfrm>
            <a:off x="4791971" y="3782833"/>
            <a:ext cx="1822117" cy="1698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00E60D-6992-BE4D-8759-034CBD0658C4}"/>
              </a:ext>
            </a:extLst>
          </p:cNvPr>
          <p:cNvSpPr txBox="1"/>
          <p:nvPr/>
        </p:nvSpPr>
        <p:spPr>
          <a:xfrm>
            <a:off x="16460" y="3404821"/>
            <a:ext cx="2693680" cy="369332"/>
          </a:xfrm>
          <a:prstGeom prst="rect">
            <a:avLst/>
          </a:prstGeom>
          <a:noFill/>
        </p:spPr>
        <p:txBody>
          <a:bodyPr wrap="square" rtlCol="0">
            <a:spAutoFit/>
          </a:bodyPr>
          <a:lstStyle/>
          <a:p>
            <a:r>
              <a:rPr lang="en-US" dirty="0"/>
              <a:t>Patricia </a:t>
            </a:r>
            <a:r>
              <a:rPr lang="en-US" dirty="0" err="1"/>
              <a:t>Vindel</a:t>
            </a:r>
            <a:r>
              <a:rPr lang="en-US" dirty="0"/>
              <a:t> Zandbergen</a:t>
            </a:r>
          </a:p>
        </p:txBody>
      </p:sp>
      <p:sp>
        <p:nvSpPr>
          <p:cNvPr id="12" name="TextBox 11">
            <a:extLst>
              <a:ext uri="{FF2B5EF4-FFF2-40B4-BE49-F238E27FC236}">
                <a16:creationId xmlns:a16="http://schemas.microsoft.com/office/drawing/2014/main" id="{2D2E26A3-F9C3-2F4A-B778-4602247DFBD4}"/>
              </a:ext>
            </a:extLst>
          </p:cNvPr>
          <p:cNvSpPr txBox="1"/>
          <p:nvPr/>
        </p:nvSpPr>
        <p:spPr>
          <a:xfrm>
            <a:off x="2682987" y="3440424"/>
            <a:ext cx="2465813" cy="369332"/>
          </a:xfrm>
          <a:prstGeom prst="rect">
            <a:avLst/>
          </a:prstGeom>
          <a:noFill/>
        </p:spPr>
        <p:txBody>
          <a:bodyPr wrap="square" rtlCol="0">
            <a:spAutoFit/>
          </a:bodyPr>
          <a:lstStyle/>
          <a:p>
            <a:r>
              <a:rPr lang="en-US" dirty="0"/>
              <a:t>Lionel Lacombe</a:t>
            </a:r>
          </a:p>
        </p:txBody>
      </p:sp>
      <p:sp>
        <p:nvSpPr>
          <p:cNvPr id="13" name="TextBox 12">
            <a:extLst>
              <a:ext uri="{FF2B5EF4-FFF2-40B4-BE49-F238E27FC236}">
                <a16:creationId xmlns:a16="http://schemas.microsoft.com/office/drawing/2014/main" id="{54AB2DBD-8C51-1F49-8967-BCC87666CB0F}"/>
              </a:ext>
            </a:extLst>
          </p:cNvPr>
          <p:cNvSpPr txBox="1"/>
          <p:nvPr/>
        </p:nvSpPr>
        <p:spPr>
          <a:xfrm>
            <a:off x="4941305" y="3472486"/>
            <a:ext cx="2465813" cy="369332"/>
          </a:xfrm>
          <a:prstGeom prst="rect">
            <a:avLst/>
          </a:prstGeom>
          <a:noFill/>
        </p:spPr>
        <p:txBody>
          <a:bodyPr wrap="square" rtlCol="0">
            <a:spAutoFit/>
          </a:bodyPr>
          <a:lstStyle/>
          <a:p>
            <a:r>
              <a:rPr lang="en-US" dirty="0"/>
              <a:t>Norah Hoffmann</a:t>
            </a:r>
          </a:p>
        </p:txBody>
      </p:sp>
      <p:sp>
        <p:nvSpPr>
          <p:cNvPr id="14" name="TextBox 13">
            <a:extLst>
              <a:ext uri="{FF2B5EF4-FFF2-40B4-BE49-F238E27FC236}">
                <a16:creationId xmlns:a16="http://schemas.microsoft.com/office/drawing/2014/main" id="{BEF9A18A-27B6-A04B-9723-00904838E796}"/>
              </a:ext>
            </a:extLst>
          </p:cNvPr>
          <p:cNvSpPr txBox="1"/>
          <p:nvPr/>
        </p:nvSpPr>
        <p:spPr>
          <a:xfrm>
            <a:off x="7069822" y="3472486"/>
            <a:ext cx="2465813" cy="369332"/>
          </a:xfrm>
          <a:prstGeom prst="rect">
            <a:avLst/>
          </a:prstGeom>
          <a:noFill/>
        </p:spPr>
        <p:txBody>
          <a:bodyPr wrap="square" rtlCol="0">
            <a:spAutoFit/>
          </a:bodyPr>
          <a:lstStyle/>
          <a:p>
            <a:r>
              <a:rPr lang="en-US" dirty="0"/>
              <a:t>Bart Rosenzweig</a:t>
            </a:r>
          </a:p>
        </p:txBody>
      </p:sp>
    </p:spTree>
    <p:extLst>
      <p:ext uri="{BB962C8B-B14F-4D97-AF65-F5344CB8AC3E}">
        <p14:creationId xmlns:p14="http://schemas.microsoft.com/office/powerpoint/2010/main" val="153777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E4F99432-E821-5046-9F3D-A68B5CAC3D00}"/>
              </a:ext>
            </a:extLst>
          </p:cNvPr>
          <p:cNvPicPr>
            <a:picLocks noChangeAspect="1"/>
          </p:cNvPicPr>
          <p:nvPr/>
        </p:nvPicPr>
        <p:blipFill rotWithShape="1">
          <a:blip r:embed="rId3"/>
          <a:srcRect t="9396" r="6160"/>
          <a:stretch/>
        </p:blipFill>
        <p:spPr>
          <a:xfrm>
            <a:off x="253463" y="1234331"/>
            <a:ext cx="4479034" cy="668531"/>
          </a:xfrm>
          <a:prstGeom prst="rect">
            <a:avLst/>
          </a:prstGeom>
        </p:spPr>
      </p:pic>
      <p:pic>
        <p:nvPicPr>
          <p:cNvPr id="24" name="Picture 23">
            <a:extLst>
              <a:ext uri="{FF2B5EF4-FFF2-40B4-BE49-F238E27FC236}">
                <a16:creationId xmlns:a16="http://schemas.microsoft.com/office/drawing/2014/main" id="{3BEA01DC-197F-2947-9EC5-976D324FBD99}"/>
              </a:ext>
            </a:extLst>
          </p:cNvPr>
          <p:cNvPicPr>
            <a:picLocks noChangeAspect="1"/>
          </p:cNvPicPr>
          <p:nvPr/>
        </p:nvPicPr>
        <p:blipFill>
          <a:blip r:embed="rId4"/>
          <a:stretch>
            <a:fillRect/>
          </a:stretch>
        </p:blipFill>
        <p:spPr>
          <a:xfrm>
            <a:off x="4062783" y="1657256"/>
            <a:ext cx="4541603" cy="821814"/>
          </a:xfrm>
          <a:prstGeom prst="rect">
            <a:avLst/>
          </a:prstGeom>
        </p:spPr>
      </p:pic>
      <p:sp>
        <p:nvSpPr>
          <p:cNvPr id="449" name="Text"/>
          <p:cNvSpPr txBox="1"/>
          <p:nvPr/>
        </p:nvSpPr>
        <p:spPr>
          <a:xfrm>
            <a:off x="620613" y="920735"/>
            <a:ext cx="126638" cy="373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rPr sz="844"/>
              <a:t>  </a:t>
            </a:r>
          </a:p>
        </p:txBody>
      </p:sp>
      <p:pic>
        <p:nvPicPr>
          <p:cNvPr id="467" name="Screen Shot 2020-12-10 at 17.34.51.png" descr="Screen Shot 2020-12-10 at 17.34.51.png"/>
          <p:cNvPicPr>
            <a:picLocks noChangeAspect="1"/>
          </p:cNvPicPr>
          <p:nvPr/>
        </p:nvPicPr>
        <p:blipFill rotWithShape="1">
          <a:blip r:embed="rId5"/>
          <a:srcRect r="90865"/>
          <a:stretch/>
        </p:blipFill>
        <p:spPr>
          <a:xfrm>
            <a:off x="3904356" y="1599688"/>
            <a:ext cx="258632" cy="882043"/>
          </a:xfrm>
          <a:prstGeom prst="rect">
            <a:avLst/>
          </a:prstGeom>
          <a:ln w="12700">
            <a:miter lim="400000"/>
          </a:ln>
        </p:spPr>
      </p:pic>
      <p:sp>
        <p:nvSpPr>
          <p:cNvPr id="5" name="TextBox 4">
            <a:extLst>
              <a:ext uri="{FF2B5EF4-FFF2-40B4-BE49-F238E27FC236}">
                <a16:creationId xmlns:a16="http://schemas.microsoft.com/office/drawing/2014/main" id="{FBC28385-757B-F340-8B46-960B79F23B20}"/>
              </a:ext>
            </a:extLst>
          </p:cNvPr>
          <p:cNvSpPr txBox="1"/>
          <p:nvPr/>
        </p:nvSpPr>
        <p:spPr>
          <a:xfrm>
            <a:off x="44878" y="3163787"/>
            <a:ext cx="8262678" cy="923330"/>
          </a:xfrm>
          <a:prstGeom prst="rect">
            <a:avLst/>
          </a:prstGeom>
          <a:noFill/>
        </p:spPr>
        <p:txBody>
          <a:bodyPr wrap="square" rtlCol="0">
            <a:spAutoFit/>
          </a:bodyPr>
          <a:lstStyle/>
          <a:p>
            <a:r>
              <a:rPr lang="en-US" dirty="0"/>
              <a:t>To calculate the quantum momentum   : </a:t>
            </a:r>
          </a:p>
          <a:p>
            <a:r>
              <a:rPr lang="en-US" dirty="0"/>
              <a:t>  -- </a:t>
            </a:r>
            <a:r>
              <a:rPr lang="en-US" i="1" dirty="0"/>
              <a:t>auxiliary trajectories </a:t>
            </a:r>
            <a:r>
              <a:rPr lang="en-US" dirty="0"/>
              <a:t>coupled to each </a:t>
            </a:r>
            <a:r>
              <a:rPr lang="en-US" i="1" dirty="0"/>
              <a:t>independent trajectory</a:t>
            </a:r>
            <a:r>
              <a:rPr lang="en-US" dirty="0"/>
              <a:t>, launched on non-active states when the population becomes non-zero</a:t>
            </a:r>
          </a:p>
        </p:txBody>
      </p:sp>
      <p:sp>
        <p:nvSpPr>
          <p:cNvPr id="16" name="TextBox 15">
            <a:extLst>
              <a:ext uri="{FF2B5EF4-FFF2-40B4-BE49-F238E27FC236}">
                <a16:creationId xmlns:a16="http://schemas.microsoft.com/office/drawing/2014/main" id="{5D5C7203-7FF3-7B4A-BA94-79A839396FCE}"/>
              </a:ext>
            </a:extLst>
          </p:cNvPr>
          <p:cNvSpPr txBox="1"/>
          <p:nvPr/>
        </p:nvSpPr>
        <p:spPr>
          <a:xfrm>
            <a:off x="754566" y="684422"/>
            <a:ext cx="8077200" cy="369332"/>
          </a:xfrm>
          <a:prstGeom prst="rect">
            <a:avLst/>
          </a:prstGeom>
          <a:noFill/>
        </p:spPr>
        <p:txBody>
          <a:bodyPr wrap="square" rtlCol="0">
            <a:spAutoFit/>
          </a:bodyPr>
          <a:lstStyle/>
          <a:p>
            <a:r>
              <a:rPr lang="en-US" dirty="0"/>
              <a:t>Same electronic equation as in CT-MQC but used in an FSSH scheme </a:t>
            </a:r>
          </a:p>
        </p:txBody>
      </p:sp>
      <p:sp>
        <p:nvSpPr>
          <p:cNvPr id="17" name="TextBox 16">
            <a:extLst>
              <a:ext uri="{FF2B5EF4-FFF2-40B4-BE49-F238E27FC236}">
                <a16:creationId xmlns:a16="http://schemas.microsoft.com/office/drawing/2014/main" id="{71161F5C-3EEB-ED4E-A475-B8083D4B3C9D}"/>
              </a:ext>
            </a:extLst>
          </p:cNvPr>
          <p:cNvSpPr txBox="1"/>
          <p:nvPr/>
        </p:nvSpPr>
        <p:spPr>
          <a:xfrm>
            <a:off x="312234" y="224552"/>
            <a:ext cx="8683458" cy="461665"/>
          </a:xfrm>
          <a:prstGeom prst="rect">
            <a:avLst/>
          </a:prstGeom>
          <a:noFill/>
        </p:spPr>
        <p:txBody>
          <a:bodyPr wrap="square" rtlCol="0">
            <a:spAutoFit/>
          </a:bodyPr>
          <a:lstStyle/>
          <a:p>
            <a:pPr algn="ctr"/>
            <a:r>
              <a:rPr lang="en-US" sz="2400" u="sng" dirty="0">
                <a:solidFill>
                  <a:srgbClr val="C00000"/>
                </a:solidFill>
              </a:rPr>
              <a:t>SHXF: Exact-Factorization-Based Surface Hopping</a:t>
            </a:r>
          </a:p>
        </p:txBody>
      </p:sp>
      <p:sp>
        <p:nvSpPr>
          <p:cNvPr id="2" name="Left Brace 1">
            <a:extLst>
              <a:ext uri="{FF2B5EF4-FFF2-40B4-BE49-F238E27FC236}">
                <a16:creationId xmlns:a16="http://schemas.microsoft.com/office/drawing/2014/main" id="{AAFEB758-EDE2-CE4D-8E80-3140BCA13DD6}"/>
              </a:ext>
            </a:extLst>
          </p:cNvPr>
          <p:cNvSpPr/>
          <p:nvPr/>
        </p:nvSpPr>
        <p:spPr>
          <a:xfrm rot="16200000">
            <a:off x="6271611" y="280898"/>
            <a:ext cx="304869" cy="4522114"/>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0676879-19AD-0145-83F7-9F67398C9E88}"/>
              </a:ext>
            </a:extLst>
          </p:cNvPr>
          <p:cNvSpPr txBox="1"/>
          <p:nvPr/>
        </p:nvSpPr>
        <p:spPr>
          <a:xfrm>
            <a:off x="4346641" y="2624934"/>
            <a:ext cx="3711565" cy="338554"/>
          </a:xfrm>
          <a:prstGeom prst="rect">
            <a:avLst/>
          </a:prstGeom>
          <a:noFill/>
        </p:spPr>
        <p:txBody>
          <a:bodyPr wrap="square" rtlCol="0">
            <a:spAutoFit/>
          </a:bodyPr>
          <a:lstStyle/>
          <a:p>
            <a:pPr algn="ctr"/>
            <a:r>
              <a:rPr lang="en-US" sz="1600" dirty="0">
                <a:solidFill>
                  <a:srgbClr val="7030A0"/>
                </a:solidFill>
              </a:rPr>
              <a:t>correction derived from XF</a:t>
            </a:r>
          </a:p>
        </p:txBody>
      </p:sp>
      <p:sp>
        <p:nvSpPr>
          <p:cNvPr id="6" name="TextBox 5">
            <a:extLst>
              <a:ext uri="{FF2B5EF4-FFF2-40B4-BE49-F238E27FC236}">
                <a16:creationId xmlns:a16="http://schemas.microsoft.com/office/drawing/2014/main" id="{E48AF156-FD53-FF44-87B6-A2DAB4912269}"/>
              </a:ext>
            </a:extLst>
          </p:cNvPr>
          <p:cNvSpPr txBox="1"/>
          <p:nvPr/>
        </p:nvSpPr>
        <p:spPr>
          <a:xfrm>
            <a:off x="5948573" y="1226889"/>
            <a:ext cx="2478977" cy="338554"/>
          </a:xfrm>
          <a:prstGeom prst="rect">
            <a:avLst/>
          </a:prstGeom>
          <a:noFill/>
        </p:spPr>
        <p:txBody>
          <a:bodyPr wrap="square" rtlCol="0">
            <a:spAutoFit/>
          </a:bodyPr>
          <a:lstStyle/>
          <a:p>
            <a:r>
              <a:rPr lang="en-US" sz="1600" dirty="0">
                <a:solidFill>
                  <a:srgbClr val="0070C0"/>
                </a:solidFill>
                <a:sym typeface="Wingdings" pitchFamily="2" charset="2"/>
              </a:rPr>
              <a:t> </a:t>
            </a:r>
            <a:r>
              <a:rPr lang="en-US" sz="1600" dirty="0">
                <a:solidFill>
                  <a:srgbClr val="0070C0"/>
                </a:solidFill>
              </a:rPr>
              <a:t>usual electronic </a:t>
            </a:r>
            <a:r>
              <a:rPr lang="en-US" sz="1600" dirty="0" err="1">
                <a:solidFill>
                  <a:srgbClr val="0070C0"/>
                </a:solidFill>
              </a:rPr>
              <a:t>eqn</a:t>
            </a:r>
            <a:endParaRPr lang="en-US" sz="1600" dirty="0">
              <a:solidFill>
                <a:srgbClr val="0070C0"/>
              </a:solidFill>
            </a:endParaRPr>
          </a:p>
        </p:txBody>
      </p:sp>
      <p:pic>
        <p:nvPicPr>
          <p:cNvPr id="8" name="Picture 7">
            <a:extLst>
              <a:ext uri="{FF2B5EF4-FFF2-40B4-BE49-F238E27FC236}">
                <a16:creationId xmlns:a16="http://schemas.microsoft.com/office/drawing/2014/main" id="{3CB958F0-1224-5046-ABC2-D50C0CF6B89E}"/>
              </a:ext>
            </a:extLst>
          </p:cNvPr>
          <p:cNvPicPr>
            <a:picLocks noChangeAspect="1"/>
          </p:cNvPicPr>
          <p:nvPr/>
        </p:nvPicPr>
        <p:blipFill>
          <a:blip r:embed="rId6"/>
          <a:stretch>
            <a:fillRect/>
          </a:stretch>
        </p:blipFill>
        <p:spPr>
          <a:xfrm>
            <a:off x="7178209" y="2972728"/>
            <a:ext cx="1942762" cy="249529"/>
          </a:xfrm>
          <a:prstGeom prst="rect">
            <a:avLst/>
          </a:prstGeom>
        </p:spPr>
      </p:pic>
      <p:grpSp>
        <p:nvGrpSpPr>
          <p:cNvPr id="14" name="Group 13">
            <a:extLst>
              <a:ext uri="{FF2B5EF4-FFF2-40B4-BE49-F238E27FC236}">
                <a16:creationId xmlns:a16="http://schemas.microsoft.com/office/drawing/2014/main" id="{C5FB09EA-5A19-FB4A-B352-0B5D69DDA5F1}"/>
              </a:ext>
            </a:extLst>
          </p:cNvPr>
          <p:cNvGrpSpPr/>
          <p:nvPr/>
        </p:nvGrpSpPr>
        <p:grpSpPr>
          <a:xfrm>
            <a:off x="95351" y="4037338"/>
            <a:ext cx="5890190" cy="2611434"/>
            <a:chOff x="95351" y="4037338"/>
            <a:chExt cx="5890190" cy="2611434"/>
          </a:xfrm>
        </p:grpSpPr>
        <p:pic>
          <p:nvPicPr>
            <p:cNvPr id="4" name="Picture 3">
              <a:extLst>
                <a:ext uri="{FF2B5EF4-FFF2-40B4-BE49-F238E27FC236}">
                  <a16:creationId xmlns:a16="http://schemas.microsoft.com/office/drawing/2014/main" id="{2EBD0987-009E-8140-BD9E-B2A48BA5FCCD}"/>
                </a:ext>
              </a:extLst>
            </p:cNvPr>
            <p:cNvPicPr>
              <a:picLocks noChangeAspect="1"/>
            </p:cNvPicPr>
            <p:nvPr/>
          </p:nvPicPr>
          <p:blipFill rotWithShape="1">
            <a:blip r:embed="rId7"/>
            <a:srcRect t="707"/>
            <a:stretch/>
          </p:blipFill>
          <p:spPr>
            <a:xfrm>
              <a:off x="95351" y="4037338"/>
              <a:ext cx="5890190" cy="2611434"/>
            </a:xfrm>
            <a:prstGeom prst="rect">
              <a:avLst/>
            </a:prstGeom>
          </p:spPr>
        </p:pic>
        <p:cxnSp>
          <p:nvCxnSpPr>
            <p:cNvPr id="10" name="Straight Connector 9">
              <a:extLst>
                <a:ext uri="{FF2B5EF4-FFF2-40B4-BE49-F238E27FC236}">
                  <a16:creationId xmlns:a16="http://schemas.microsoft.com/office/drawing/2014/main" id="{F1819218-512E-CF4A-9586-320D411D5025}"/>
                </a:ext>
              </a:extLst>
            </p:cNvPr>
            <p:cNvCxnSpPr>
              <a:cxnSpLocks/>
            </p:cNvCxnSpPr>
            <p:nvPr/>
          </p:nvCxnSpPr>
          <p:spPr>
            <a:xfrm>
              <a:off x="4399497" y="5454687"/>
              <a:ext cx="0" cy="19756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6C9FB6-21A7-704F-A1F8-C984D8082D98}"/>
                </a:ext>
              </a:extLst>
            </p:cNvPr>
            <p:cNvCxnSpPr>
              <a:cxnSpLocks/>
            </p:cNvCxnSpPr>
            <p:nvPr/>
          </p:nvCxnSpPr>
          <p:spPr>
            <a:xfrm>
              <a:off x="4504327" y="5454687"/>
              <a:ext cx="0" cy="19756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6848A9-3FD8-EC4E-A6C8-2AF166FEB3DC}"/>
                </a:ext>
              </a:extLst>
            </p:cNvPr>
            <p:cNvCxnSpPr>
              <a:cxnSpLocks/>
            </p:cNvCxnSpPr>
            <p:nvPr/>
          </p:nvCxnSpPr>
          <p:spPr>
            <a:xfrm>
              <a:off x="4341514" y="5652253"/>
              <a:ext cx="0" cy="19756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8A4AF2-45A8-1340-8CFB-4E2A8AFB6E23}"/>
                </a:ext>
              </a:extLst>
            </p:cNvPr>
            <p:cNvCxnSpPr>
              <a:cxnSpLocks/>
            </p:cNvCxnSpPr>
            <p:nvPr/>
          </p:nvCxnSpPr>
          <p:spPr>
            <a:xfrm>
              <a:off x="4494953" y="5652253"/>
              <a:ext cx="0" cy="19756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65" name="J. K. Ha, I. S. Lee, S. K. Min , J. Phys. Chem. Lett., 9, 1097 (2018)"/>
          <p:cNvSpPr txBox="1"/>
          <p:nvPr/>
        </p:nvSpPr>
        <p:spPr>
          <a:xfrm>
            <a:off x="3532768" y="6474269"/>
            <a:ext cx="5356787"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spcBef>
                <a:spcPts val="1200"/>
              </a:spcBef>
              <a:defRPr sz="1400">
                <a:solidFill>
                  <a:schemeClr val="accent1"/>
                </a:solidFill>
                <a:latin typeface="Helvetica"/>
                <a:ea typeface="Helvetica"/>
                <a:cs typeface="Helvetica"/>
                <a:sym typeface="Helvetica"/>
              </a:defRPr>
            </a:lvl1pPr>
          </a:lstStyle>
          <a:p>
            <a:r>
              <a:rPr sz="1600" dirty="0">
                <a:solidFill>
                  <a:srgbClr val="7030A0"/>
                </a:solidFill>
                <a:latin typeface="+mn-lt"/>
              </a:rPr>
              <a:t> J. K. Ha, I. S. Lee, S. K. Min , J. Phys. Chem. Lett., 9, 1097 (2018) </a:t>
            </a:r>
          </a:p>
        </p:txBody>
      </p:sp>
      <p:sp>
        <p:nvSpPr>
          <p:cNvPr id="15" name="Oval 14">
            <a:extLst>
              <a:ext uri="{FF2B5EF4-FFF2-40B4-BE49-F238E27FC236}">
                <a16:creationId xmlns:a16="http://schemas.microsoft.com/office/drawing/2014/main" id="{C4DA8E34-1989-274A-BF20-5F16D50B6170}"/>
              </a:ext>
            </a:extLst>
          </p:cNvPr>
          <p:cNvSpPr/>
          <p:nvPr/>
        </p:nvSpPr>
        <p:spPr>
          <a:xfrm>
            <a:off x="5191995" y="1577802"/>
            <a:ext cx="756578" cy="86119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7CC63B9-0709-5D4D-85A4-89F2CA52BA85}"/>
              </a:ext>
            </a:extLst>
          </p:cNvPr>
          <p:cNvCxnSpPr/>
          <p:nvPr/>
        </p:nvCxnSpPr>
        <p:spPr>
          <a:xfrm flipV="1">
            <a:off x="3762531" y="2388174"/>
            <a:ext cx="1293249" cy="7756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07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E4F99432-E821-5046-9F3D-A68B5CAC3D00}"/>
              </a:ext>
            </a:extLst>
          </p:cNvPr>
          <p:cNvPicPr>
            <a:picLocks noChangeAspect="1"/>
          </p:cNvPicPr>
          <p:nvPr/>
        </p:nvPicPr>
        <p:blipFill rotWithShape="1">
          <a:blip r:embed="rId3"/>
          <a:srcRect t="9396" r="6160"/>
          <a:stretch/>
        </p:blipFill>
        <p:spPr>
          <a:xfrm>
            <a:off x="312234" y="1211598"/>
            <a:ext cx="4479034" cy="668531"/>
          </a:xfrm>
          <a:prstGeom prst="rect">
            <a:avLst/>
          </a:prstGeom>
        </p:spPr>
      </p:pic>
      <p:pic>
        <p:nvPicPr>
          <p:cNvPr id="24" name="Picture 23">
            <a:extLst>
              <a:ext uri="{FF2B5EF4-FFF2-40B4-BE49-F238E27FC236}">
                <a16:creationId xmlns:a16="http://schemas.microsoft.com/office/drawing/2014/main" id="{3BEA01DC-197F-2947-9EC5-976D324FBD99}"/>
              </a:ext>
            </a:extLst>
          </p:cNvPr>
          <p:cNvPicPr>
            <a:picLocks noChangeAspect="1"/>
          </p:cNvPicPr>
          <p:nvPr/>
        </p:nvPicPr>
        <p:blipFill>
          <a:blip r:embed="rId4"/>
          <a:stretch>
            <a:fillRect/>
          </a:stretch>
        </p:blipFill>
        <p:spPr>
          <a:xfrm>
            <a:off x="4062783" y="1657256"/>
            <a:ext cx="4541603" cy="821814"/>
          </a:xfrm>
          <a:prstGeom prst="rect">
            <a:avLst/>
          </a:prstGeom>
        </p:spPr>
      </p:pic>
      <p:sp>
        <p:nvSpPr>
          <p:cNvPr id="449" name="Text"/>
          <p:cNvSpPr txBox="1"/>
          <p:nvPr/>
        </p:nvSpPr>
        <p:spPr>
          <a:xfrm>
            <a:off x="620613" y="920735"/>
            <a:ext cx="126638" cy="373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rPr sz="844"/>
              <a:t>  </a:t>
            </a:r>
          </a:p>
        </p:txBody>
      </p:sp>
      <p:pic>
        <p:nvPicPr>
          <p:cNvPr id="467" name="Screen Shot 2020-12-10 at 17.34.51.png" descr="Screen Shot 2020-12-10 at 17.34.51.png"/>
          <p:cNvPicPr>
            <a:picLocks noChangeAspect="1"/>
          </p:cNvPicPr>
          <p:nvPr/>
        </p:nvPicPr>
        <p:blipFill rotWithShape="1">
          <a:blip r:embed="rId5"/>
          <a:srcRect r="90865"/>
          <a:stretch/>
        </p:blipFill>
        <p:spPr>
          <a:xfrm>
            <a:off x="3904356" y="1599688"/>
            <a:ext cx="258632" cy="882043"/>
          </a:xfrm>
          <a:prstGeom prst="rect">
            <a:avLst/>
          </a:prstGeom>
          <a:ln w="12700">
            <a:miter lim="400000"/>
          </a:ln>
        </p:spPr>
      </p:pic>
      <p:sp>
        <p:nvSpPr>
          <p:cNvPr id="16" name="TextBox 15">
            <a:extLst>
              <a:ext uri="{FF2B5EF4-FFF2-40B4-BE49-F238E27FC236}">
                <a16:creationId xmlns:a16="http://schemas.microsoft.com/office/drawing/2014/main" id="{5D5C7203-7FF3-7B4A-BA94-79A839396FCE}"/>
              </a:ext>
            </a:extLst>
          </p:cNvPr>
          <p:cNvSpPr txBox="1"/>
          <p:nvPr/>
        </p:nvSpPr>
        <p:spPr>
          <a:xfrm>
            <a:off x="754566" y="684422"/>
            <a:ext cx="8077200" cy="369332"/>
          </a:xfrm>
          <a:prstGeom prst="rect">
            <a:avLst/>
          </a:prstGeom>
          <a:noFill/>
        </p:spPr>
        <p:txBody>
          <a:bodyPr wrap="square" rtlCol="0">
            <a:spAutoFit/>
          </a:bodyPr>
          <a:lstStyle/>
          <a:p>
            <a:r>
              <a:rPr lang="en-US" dirty="0"/>
              <a:t>Same electronic equation as in CT-MQC but used in an FSSH scheme </a:t>
            </a:r>
          </a:p>
        </p:txBody>
      </p:sp>
      <p:sp>
        <p:nvSpPr>
          <p:cNvPr id="17" name="TextBox 16">
            <a:extLst>
              <a:ext uri="{FF2B5EF4-FFF2-40B4-BE49-F238E27FC236}">
                <a16:creationId xmlns:a16="http://schemas.microsoft.com/office/drawing/2014/main" id="{71161F5C-3EEB-ED4E-A475-B8083D4B3C9D}"/>
              </a:ext>
            </a:extLst>
          </p:cNvPr>
          <p:cNvSpPr txBox="1"/>
          <p:nvPr/>
        </p:nvSpPr>
        <p:spPr>
          <a:xfrm>
            <a:off x="312234" y="224552"/>
            <a:ext cx="8683458" cy="461665"/>
          </a:xfrm>
          <a:prstGeom prst="rect">
            <a:avLst/>
          </a:prstGeom>
          <a:noFill/>
        </p:spPr>
        <p:txBody>
          <a:bodyPr wrap="square" rtlCol="0">
            <a:spAutoFit/>
          </a:bodyPr>
          <a:lstStyle/>
          <a:p>
            <a:pPr algn="ctr"/>
            <a:r>
              <a:rPr lang="en-US" sz="2400" u="sng" dirty="0">
                <a:solidFill>
                  <a:srgbClr val="C00000"/>
                </a:solidFill>
              </a:rPr>
              <a:t>SHXF: Exact-Factorization-Based Surface Hopping</a:t>
            </a:r>
          </a:p>
        </p:txBody>
      </p:sp>
      <p:sp>
        <p:nvSpPr>
          <p:cNvPr id="2" name="Left Brace 1">
            <a:extLst>
              <a:ext uri="{FF2B5EF4-FFF2-40B4-BE49-F238E27FC236}">
                <a16:creationId xmlns:a16="http://schemas.microsoft.com/office/drawing/2014/main" id="{AAFEB758-EDE2-CE4D-8E80-3140BCA13DD6}"/>
              </a:ext>
            </a:extLst>
          </p:cNvPr>
          <p:cNvSpPr/>
          <p:nvPr/>
        </p:nvSpPr>
        <p:spPr>
          <a:xfrm rot="16200000">
            <a:off x="6271611" y="280898"/>
            <a:ext cx="304869" cy="4522114"/>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0676879-19AD-0145-83F7-9F67398C9E88}"/>
              </a:ext>
            </a:extLst>
          </p:cNvPr>
          <p:cNvSpPr txBox="1"/>
          <p:nvPr/>
        </p:nvSpPr>
        <p:spPr>
          <a:xfrm>
            <a:off x="4346641" y="2624934"/>
            <a:ext cx="3711565" cy="338554"/>
          </a:xfrm>
          <a:prstGeom prst="rect">
            <a:avLst/>
          </a:prstGeom>
          <a:noFill/>
        </p:spPr>
        <p:txBody>
          <a:bodyPr wrap="square" rtlCol="0">
            <a:spAutoFit/>
          </a:bodyPr>
          <a:lstStyle/>
          <a:p>
            <a:pPr algn="ctr"/>
            <a:r>
              <a:rPr lang="en-US" sz="1600" dirty="0">
                <a:solidFill>
                  <a:srgbClr val="7030A0"/>
                </a:solidFill>
              </a:rPr>
              <a:t>correction derived from XF</a:t>
            </a:r>
          </a:p>
        </p:txBody>
      </p:sp>
      <p:sp>
        <p:nvSpPr>
          <p:cNvPr id="6" name="TextBox 5">
            <a:extLst>
              <a:ext uri="{FF2B5EF4-FFF2-40B4-BE49-F238E27FC236}">
                <a16:creationId xmlns:a16="http://schemas.microsoft.com/office/drawing/2014/main" id="{E48AF156-FD53-FF44-87B6-A2DAB4912269}"/>
              </a:ext>
            </a:extLst>
          </p:cNvPr>
          <p:cNvSpPr txBox="1"/>
          <p:nvPr/>
        </p:nvSpPr>
        <p:spPr>
          <a:xfrm>
            <a:off x="5948573" y="1226889"/>
            <a:ext cx="2478977" cy="338554"/>
          </a:xfrm>
          <a:prstGeom prst="rect">
            <a:avLst/>
          </a:prstGeom>
          <a:noFill/>
        </p:spPr>
        <p:txBody>
          <a:bodyPr wrap="square" rtlCol="0">
            <a:spAutoFit/>
          </a:bodyPr>
          <a:lstStyle/>
          <a:p>
            <a:r>
              <a:rPr lang="en-US" sz="1600" dirty="0">
                <a:solidFill>
                  <a:srgbClr val="0070C0"/>
                </a:solidFill>
                <a:sym typeface="Wingdings" pitchFamily="2" charset="2"/>
              </a:rPr>
              <a:t> </a:t>
            </a:r>
            <a:r>
              <a:rPr lang="en-US" sz="1600" dirty="0">
                <a:solidFill>
                  <a:srgbClr val="0070C0"/>
                </a:solidFill>
              </a:rPr>
              <a:t>usual electronic </a:t>
            </a:r>
            <a:r>
              <a:rPr lang="en-US" sz="1600" dirty="0" err="1">
                <a:solidFill>
                  <a:srgbClr val="0070C0"/>
                </a:solidFill>
              </a:rPr>
              <a:t>eqn</a:t>
            </a:r>
            <a:endParaRPr lang="en-US" sz="1600" dirty="0">
              <a:solidFill>
                <a:srgbClr val="0070C0"/>
              </a:solidFill>
            </a:endParaRPr>
          </a:p>
        </p:txBody>
      </p:sp>
      <p:pic>
        <p:nvPicPr>
          <p:cNvPr id="8" name="Picture 7">
            <a:extLst>
              <a:ext uri="{FF2B5EF4-FFF2-40B4-BE49-F238E27FC236}">
                <a16:creationId xmlns:a16="http://schemas.microsoft.com/office/drawing/2014/main" id="{3CB958F0-1224-5046-ABC2-D50C0CF6B89E}"/>
              </a:ext>
            </a:extLst>
          </p:cNvPr>
          <p:cNvPicPr>
            <a:picLocks noChangeAspect="1"/>
          </p:cNvPicPr>
          <p:nvPr/>
        </p:nvPicPr>
        <p:blipFill>
          <a:blip r:embed="rId6"/>
          <a:stretch>
            <a:fillRect/>
          </a:stretch>
        </p:blipFill>
        <p:spPr>
          <a:xfrm>
            <a:off x="7178209" y="2972728"/>
            <a:ext cx="1942762" cy="249529"/>
          </a:xfrm>
          <a:prstGeom prst="rect">
            <a:avLst/>
          </a:prstGeom>
        </p:spPr>
      </p:pic>
      <p:sp>
        <p:nvSpPr>
          <p:cNvPr id="465" name="J. K. Ha, I. S. Lee, S. K. Min , J. Phys. Chem. Lett., 9, 1097 (2018)"/>
          <p:cNvSpPr txBox="1"/>
          <p:nvPr/>
        </p:nvSpPr>
        <p:spPr>
          <a:xfrm>
            <a:off x="3532768" y="6474269"/>
            <a:ext cx="5356787"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spcBef>
                <a:spcPts val="1200"/>
              </a:spcBef>
              <a:defRPr sz="1400">
                <a:solidFill>
                  <a:schemeClr val="accent1"/>
                </a:solidFill>
                <a:latin typeface="Helvetica"/>
                <a:ea typeface="Helvetica"/>
                <a:cs typeface="Helvetica"/>
                <a:sym typeface="Helvetica"/>
              </a:defRPr>
            </a:lvl1pPr>
          </a:lstStyle>
          <a:p>
            <a:r>
              <a:rPr sz="1600" dirty="0">
                <a:solidFill>
                  <a:srgbClr val="7030A0"/>
                </a:solidFill>
                <a:latin typeface="+mn-lt"/>
              </a:rPr>
              <a:t> J. K. Ha, I. S. Lee, S. K. Min , J. Phys. Chem. Lett., 9, 1097 (2018) </a:t>
            </a:r>
          </a:p>
        </p:txBody>
      </p:sp>
      <p:sp>
        <p:nvSpPr>
          <p:cNvPr id="25" name="TextBox 24">
            <a:extLst>
              <a:ext uri="{FF2B5EF4-FFF2-40B4-BE49-F238E27FC236}">
                <a16:creationId xmlns:a16="http://schemas.microsoft.com/office/drawing/2014/main" id="{8737EA1C-8457-2743-8890-58EF3E833E5F}"/>
              </a:ext>
            </a:extLst>
          </p:cNvPr>
          <p:cNvSpPr txBox="1"/>
          <p:nvPr/>
        </p:nvSpPr>
        <p:spPr>
          <a:xfrm>
            <a:off x="935333" y="3971341"/>
            <a:ext cx="7954222" cy="1631216"/>
          </a:xfrm>
          <a:prstGeom prst="rect">
            <a:avLst/>
          </a:prstGeom>
          <a:noFill/>
        </p:spPr>
        <p:txBody>
          <a:bodyPr wrap="square" rtlCol="0">
            <a:spAutoFit/>
          </a:bodyPr>
          <a:lstStyle/>
          <a:p>
            <a:r>
              <a:rPr lang="en-US" sz="2000" dirty="0">
                <a:solidFill>
                  <a:srgbClr val="7030A0"/>
                </a:solidFill>
              </a:rPr>
              <a:t>Electronic transitions driven, not only by non-adiabatic couplings, but also by nuclear quantum momentum </a:t>
            </a:r>
            <a:r>
              <a:rPr lang="en-US" sz="2000" dirty="0">
                <a:solidFill>
                  <a:srgbClr val="7030A0"/>
                </a:solidFill>
                <a:sym typeface="Wingdings" pitchFamily="2" charset="2"/>
              </a:rPr>
              <a:t> </a:t>
            </a:r>
            <a:endParaRPr lang="en-US" sz="2000" dirty="0">
              <a:solidFill>
                <a:srgbClr val="7030A0"/>
              </a:solidFill>
            </a:endParaRPr>
          </a:p>
          <a:p>
            <a:endParaRPr lang="en-US" sz="2000" dirty="0">
              <a:solidFill>
                <a:srgbClr val="7030A0"/>
              </a:solidFill>
            </a:endParaRPr>
          </a:p>
          <a:p>
            <a:r>
              <a:rPr lang="en-US" sz="2000" dirty="0"/>
              <a:t>	(</a:t>
            </a:r>
            <a:r>
              <a:rPr lang="en-US" sz="2000" dirty="0" err="1"/>
              <a:t>i</a:t>
            </a:r>
            <a:r>
              <a:rPr lang="en-US" sz="2000" dirty="0"/>
              <a:t>) decoherence </a:t>
            </a:r>
          </a:p>
          <a:p>
            <a:r>
              <a:rPr lang="en-US" sz="2000" dirty="0"/>
              <a:t>	(ii) three-state intersections  </a:t>
            </a:r>
          </a:p>
        </p:txBody>
      </p:sp>
      <p:pic>
        <p:nvPicPr>
          <p:cNvPr id="26" name="Picture 9" descr="eyes">
            <a:extLst>
              <a:ext uri="{FF2B5EF4-FFF2-40B4-BE49-F238E27FC236}">
                <a16:creationId xmlns:a16="http://schemas.microsoft.com/office/drawing/2014/main" id="{17902B3A-21DE-2E48-97BC-1E5578AA8978}"/>
              </a:ext>
            </a:extLst>
          </p:cNvPr>
          <p:cNvPicPr>
            <a:picLocks noChangeAspect="1" noChangeArrowheads="1"/>
          </p:cNvPicPr>
          <p:nvPr/>
        </p:nvPicPr>
        <p:blipFill>
          <a:blip r:embed="rId7" cstate="print"/>
          <a:srcRect/>
          <a:stretch>
            <a:fillRect/>
          </a:stretch>
        </p:blipFill>
        <p:spPr bwMode="auto">
          <a:xfrm rot="10800000">
            <a:off x="312234" y="3369739"/>
            <a:ext cx="731537" cy="872491"/>
          </a:xfrm>
          <a:prstGeom prst="rect">
            <a:avLst/>
          </a:prstGeom>
          <a:noFill/>
          <a:ln w="9525">
            <a:noFill/>
            <a:miter lim="800000"/>
            <a:headEnd/>
            <a:tailEnd/>
          </a:ln>
        </p:spPr>
      </p:pic>
    </p:spTree>
    <p:extLst>
      <p:ext uri="{BB962C8B-B14F-4D97-AF65-F5344CB8AC3E}">
        <p14:creationId xmlns:p14="http://schemas.microsoft.com/office/powerpoint/2010/main" val="1667079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FDC36-2E2D-2241-B33A-ACB758A32CD9}"/>
              </a:ext>
            </a:extLst>
          </p:cNvPr>
          <p:cNvSpPr txBox="1"/>
          <p:nvPr/>
        </p:nvSpPr>
        <p:spPr>
          <a:xfrm>
            <a:off x="401782" y="45443"/>
            <a:ext cx="8742218" cy="400110"/>
          </a:xfrm>
          <a:prstGeom prst="rect">
            <a:avLst/>
          </a:prstGeom>
          <a:noFill/>
        </p:spPr>
        <p:txBody>
          <a:bodyPr wrap="square" rtlCol="0">
            <a:spAutoFit/>
          </a:bodyPr>
          <a:lstStyle/>
          <a:p>
            <a:pPr algn="ctr"/>
            <a:r>
              <a:rPr lang="en-US" sz="2000" b="1" dirty="0">
                <a:solidFill>
                  <a:srgbClr val="C00000"/>
                </a:solidFill>
              </a:rPr>
              <a:t>Comparison of XF decoherence with commonly used corrections: </a:t>
            </a:r>
          </a:p>
        </p:txBody>
      </p:sp>
      <p:pic>
        <p:nvPicPr>
          <p:cNvPr id="3" name="Picture 2">
            <a:extLst>
              <a:ext uri="{FF2B5EF4-FFF2-40B4-BE49-F238E27FC236}">
                <a16:creationId xmlns:a16="http://schemas.microsoft.com/office/drawing/2014/main" id="{E805952D-1F0F-414D-BC3A-967C3624A0B8}"/>
              </a:ext>
            </a:extLst>
          </p:cNvPr>
          <p:cNvPicPr>
            <a:picLocks noChangeAspect="1"/>
          </p:cNvPicPr>
          <p:nvPr/>
        </p:nvPicPr>
        <p:blipFill>
          <a:blip r:embed="rId3"/>
          <a:stretch>
            <a:fillRect/>
          </a:stretch>
        </p:blipFill>
        <p:spPr>
          <a:xfrm>
            <a:off x="1634836" y="445553"/>
            <a:ext cx="5474670" cy="808758"/>
          </a:xfrm>
          <a:prstGeom prst="rect">
            <a:avLst/>
          </a:prstGeom>
        </p:spPr>
      </p:pic>
      <p:pic>
        <p:nvPicPr>
          <p:cNvPr id="4" name="Picture 3">
            <a:extLst>
              <a:ext uri="{FF2B5EF4-FFF2-40B4-BE49-F238E27FC236}">
                <a16:creationId xmlns:a16="http://schemas.microsoft.com/office/drawing/2014/main" id="{CC0FF450-D8CC-2A45-9F9C-113A2C30AD78}"/>
              </a:ext>
            </a:extLst>
          </p:cNvPr>
          <p:cNvPicPr>
            <a:picLocks noChangeAspect="1"/>
          </p:cNvPicPr>
          <p:nvPr/>
        </p:nvPicPr>
        <p:blipFill>
          <a:blip r:embed="rId4"/>
          <a:stretch>
            <a:fillRect/>
          </a:stretch>
        </p:blipFill>
        <p:spPr>
          <a:xfrm>
            <a:off x="2206334" y="1344315"/>
            <a:ext cx="4954079" cy="690875"/>
          </a:xfrm>
          <a:prstGeom prst="rect">
            <a:avLst/>
          </a:prstGeom>
        </p:spPr>
      </p:pic>
      <p:pic>
        <p:nvPicPr>
          <p:cNvPr id="5" name="Picture 4">
            <a:extLst>
              <a:ext uri="{FF2B5EF4-FFF2-40B4-BE49-F238E27FC236}">
                <a16:creationId xmlns:a16="http://schemas.microsoft.com/office/drawing/2014/main" id="{27335884-CF72-6D48-B24D-7042D180050E}"/>
              </a:ext>
            </a:extLst>
          </p:cNvPr>
          <p:cNvPicPr>
            <a:picLocks noChangeAspect="1"/>
          </p:cNvPicPr>
          <p:nvPr/>
        </p:nvPicPr>
        <p:blipFill>
          <a:blip r:embed="rId5"/>
          <a:stretch>
            <a:fillRect/>
          </a:stretch>
        </p:blipFill>
        <p:spPr>
          <a:xfrm>
            <a:off x="2206334" y="2302558"/>
            <a:ext cx="4319157" cy="624061"/>
          </a:xfrm>
          <a:prstGeom prst="rect">
            <a:avLst/>
          </a:prstGeom>
        </p:spPr>
      </p:pic>
      <p:sp>
        <p:nvSpPr>
          <p:cNvPr id="19" name="TextBox 18">
            <a:extLst>
              <a:ext uri="{FF2B5EF4-FFF2-40B4-BE49-F238E27FC236}">
                <a16:creationId xmlns:a16="http://schemas.microsoft.com/office/drawing/2014/main" id="{044B5BB8-9157-954C-9010-CA01B69FD3A4}"/>
              </a:ext>
            </a:extLst>
          </p:cNvPr>
          <p:cNvSpPr txBox="1"/>
          <p:nvPr/>
        </p:nvSpPr>
        <p:spPr>
          <a:xfrm>
            <a:off x="494802" y="1578233"/>
            <a:ext cx="1489941" cy="369332"/>
          </a:xfrm>
          <a:prstGeom prst="rect">
            <a:avLst/>
          </a:prstGeom>
          <a:noFill/>
        </p:spPr>
        <p:txBody>
          <a:bodyPr wrap="square" rtlCol="0">
            <a:spAutoFit/>
          </a:bodyPr>
          <a:lstStyle/>
          <a:p>
            <a:r>
              <a:rPr lang="en-US" dirty="0">
                <a:solidFill>
                  <a:srgbClr val="FF0000"/>
                </a:solidFill>
              </a:rPr>
              <a:t>SHXF</a:t>
            </a:r>
          </a:p>
        </p:txBody>
      </p:sp>
      <p:sp>
        <p:nvSpPr>
          <p:cNvPr id="20" name="TextBox 19">
            <a:extLst>
              <a:ext uri="{FF2B5EF4-FFF2-40B4-BE49-F238E27FC236}">
                <a16:creationId xmlns:a16="http://schemas.microsoft.com/office/drawing/2014/main" id="{BB6853DA-83A1-F44B-B9A4-4264A314D5F8}"/>
              </a:ext>
            </a:extLst>
          </p:cNvPr>
          <p:cNvSpPr txBox="1"/>
          <p:nvPr/>
        </p:nvSpPr>
        <p:spPr>
          <a:xfrm>
            <a:off x="494803" y="2411844"/>
            <a:ext cx="1489941" cy="369332"/>
          </a:xfrm>
          <a:prstGeom prst="rect">
            <a:avLst/>
          </a:prstGeom>
          <a:noFill/>
        </p:spPr>
        <p:txBody>
          <a:bodyPr wrap="square" rtlCol="0">
            <a:spAutoFit/>
          </a:bodyPr>
          <a:lstStyle/>
          <a:p>
            <a:r>
              <a:rPr lang="en-US" dirty="0">
                <a:solidFill>
                  <a:srgbClr val="00B050"/>
                </a:solidFill>
              </a:rPr>
              <a:t>SHEDC</a:t>
            </a:r>
          </a:p>
        </p:txBody>
      </p:sp>
      <p:sp>
        <p:nvSpPr>
          <p:cNvPr id="21" name="TextBox 20">
            <a:extLst>
              <a:ext uri="{FF2B5EF4-FFF2-40B4-BE49-F238E27FC236}">
                <a16:creationId xmlns:a16="http://schemas.microsoft.com/office/drawing/2014/main" id="{BBA233F2-7911-B14C-B318-79CD4909BC8B}"/>
              </a:ext>
            </a:extLst>
          </p:cNvPr>
          <p:cNvSpPr txBox="1"/>
          <p:nvPr/>
        </p:nvSpPr>
        <p:spPr>
          <a:xfrm>
            <a:off x="461076" y="4269284"/>
            <a:ext cx="1489941" cy="369332"/>
          </a:xfrm>
          <a:prstGeom prst="rect">
            <a:avLst/>
          </a:prstGeom>
          <a:noFill/>
        </p:spPr>
        <p:txBody>
          <a:bodyPr wrap="square" rtlCol="0">
            <a:spAutoFit/>
          </a:bodyPr>
          <a:lstStyle/>
          <a:p>
            <a:r>
              <a:rPr lang="en-US" dirty="0">
                <a:solidFill>
                  <a:srgbClr val="7030A0"/>
                </a:solidFill>
              </a:rPr>
              <a:t>AFSSH</a:t>
            </a:r>
          </a:p>
        </p:txBody>
      </p:sp>
      <p:sp>
        <p:nvSpPr>
          <p:cNvPr id="22" name="TextBox 21">
            <a:extLst>
              <a:ext uri="{FF2B5EF4-FFF2-40B4-BE49-F238E27FC236}">
                <a16:creationId xmlns:a16="http://schemas.microsoft.com/office/drawing/2014/main" id="{02E59AB8-BD7C-4F4C-815E-991725800455}"/>
              </a:ext>
            </a:extLst>
          </p:cNvPr>
          <p:cNvSpPr txBox="1"/>
          <p:nvPr/>
        </p:nvSpPr>
        <p:spPr>
          <a:xfrm>
            <a:off x="1868340" y="4763312"/>
            <a:ext cx="8425695" cy="584775"/>
          </a:xfrm>
          <a:prstGeom prst="rect">
            <a:avLst/>
          </a:prstGeom>
          <a:noFill/>
        </p:spPr>
        <p:txBody>
          <a:bodyPr wrap="square" rtlCol="0">
            <a:spAutoFit/>
          </a:bodyPr>
          <a:lstStyle/>
          <a:p>
            <a:r>
              <a:rPr lang="en-US" sz="1600" i="1" dirty="0"/>
              <a:t>Jain, Alguire, </a:t>
            </a:r>
            <a:r>
              <a:rPr lang="en-US" sz="1600" i="1" dirty="0" err="1"/>
              <a:t>Subotnik</a:t>
            </a:r>
            <a:r>
              <a:rPr lang="en-US" sz="1600" i="1" dirty="0"/>
              <a:t>, J. Chem. Theory and </a:t>
            </a:r>
            <a:r>
              <a:rPr lang="en-US" sz="1600" i="1" dirty="0" err="1"/>
              <a:t>Comput</a:t>
            </a:r>
            <a:r>
              <a:rPr lang="en-US" sz="1600" i="1" dirty="0"/>
              <a:t>. </a:t>
            </a:r>
            <a:r>
              <a:rPr lang="en-US" sz="1600" b="1" i="1" dirty="0"/>
              <a:t>12</a:t>
            </a:r>
            <a:r>
              <a:rPr lang="en-US" sz="1600" i="1" dirty="0"/>
              <a:t>, 5256 (2016)</a:t>
            </a:r>
          </a:p>
          <a:p>
            <a:r>
              <a:rPr lang="en-US" sz="1600" dirty="0"/>
              <a:t>           Decoherence rate is determined stochastically from this.</a:t>
            </a:r>
          </a:p>
        </p:txBody>
      </p:sp>
      <p:sp>
        <p:nvSpPr>
          <p:cNvPr id="23" name="TextBox 22">
            <a:extLst>
              <a:ext uri="{FF2B5EF4-FFF2-40B4-BE49-F238E27FC236}">
                <a16:creationId xmlns:a16="http://schemas.microsoft.com/office/drawing/2014/main" id="{14B72BCD-CEF2-C84A-B356-EF300AD3AF1B}"/>
              </a:ext>
            </a:extLst>
          </p:cNvPr>
          <p:cNvSpPr txBox="1"/>
          <p:nvPr/>
        </p:nvSpPr>
        <p:spPr>
          <a:xfrm>
            <a:off x="2060724" y="2983256"/>
            <a:ext cx="6030864" cy="830997"/>
          </a:xfrm>
          <a:prstGeom prst="rect">
            <a:avLst/>
          </a:prstGeom>
          <a:noFill/>
        </p:spPr>
        <p:txBody>
          <a:bodyPr wrap="square" rtlCol="0">
            <a:spAutoFit/>
          </a:bodyPr>
          <a:lstStyle/>
          <a:p>
            <a:r>
              <a:rPr lang="en-US" sz="1600" i="1" dirty="0" err="1"/>
              <a:t>Granucci</a:t>
            </a:r>
            <a:r>
              <a:rPr lang="en-US" sz="1600" i="1" dirty="0"/>
              <a:t>, Persico, </a:t>
            </a:r>
            <a:r>
              <a:rPr lang="en-US" sz="1600" i="1" dirty="0" err="1"/>
              <a:t>Zoccante</a:t>
            </a:r>
            <a:r>
              <a:rPr lang="en-US" sz="1600" i="1" dirty="0"/>
              <a:t>, J. Chem. Phys. </a:t>
            </a:r>
            <a:r>
              <a:rPr lang="en-US" sz="1600" b="1" i="1" dirty="0"/>
              <a:t>133</a:t>
            </a:r>
            <a:r>
              <a:rPr lang="en-US" sz="1600" i="1" dirty="0"/>
              <a:t>, 134111 (2010)</a:t>
            </a:r>
          </a:p>
          <a:p>
            <a:r>
              <a:rPr lang="en-US" sz="1600" dirty="0"/>
              <a:t>       Applied as an exp. damping of coefficients on inactive states</a:t>
            </a:r>
          </a:p>
          <a:p>
            <a:r>
              <a:rPr lang="en-US" sz="1600" i="1" dirty="0">
                <a:latin typeface="Palatino" pitchFamily="2" charset="77"/>
                <a:ea typeface="Palatino" pitchFamily="2" charset="77"/>
              </a:rPr>
              <a:t>       T </a:t>
            </a:r>
            <a:r>
              <a:rPr lang="en-US" sz="1600" dirty="0"/>
              <a:t>= kinetic energy: unphysical size-extensivity;</a:t>
            </a:r>
            <a:r>
              <a:rPr lang="en-US" sz="1600" dirty="0">
                <a:latin typeface="Symbol" pitchFamily="2" charset="2"/>
              </a:rPr>
              <a:t>  a</a:t>
            </a:r>
            <a:r>
              <a:rPr lang="en-US" sz="1600" dirty="0"/>
              <a:t> parameter</a:t>
            </a:r>
          </a:p>
        </p:txBody>
      </p:sp>
      <p:grpSp>
        <p:nvGrpSpPr>
          <p:cNvPr id="25" name="Group 24">
            <a:extLst>
              <a:ext uri="{FF2B5EF4-FFF2-40B4-BE49-F238E27FC236}">
                <a16:creationId xmlns:a16="http://schemas.microsoft.com/office/drawing/2014/main" id="{7C05E901-8A08-8D43-BDFF-83ECEF9C9A3B}"/>
              </a:ext>
            </a:extLst>
          </p:cNvPr>
          <p:cNvGrpSpPr/>
          <p:nvPr/>
        </p:nvGrpSpPr>
        <p:grpSpPr>
          <a:xfrm>
            <a:off x="1857996" y="3965735"/>
            <a:ext cx="5852968" cy="790833"/>
            <a:chOff x="1892491" y="4834531"/>
            <a:chExt cx="5852968" cy="790833"/>
          </a:xfrm>
        </p:grpSpPr>
        <p:grpSp>
          <p:nvGrpSpPr>
            <p:cNvPr id="18" name="Group 17">
              <a:extLst>
                <a:ext uri="{FF2B5EF4-FFF2-40B4-BE49-F238E27FC236}">
                  <a16:creationId xmlns:a16="http://schemas.microsoft.com/office/drawing/2014/main" id="{41F99796-1ABC-F746-9AAF-06633308075A}"/>
                </a:ext>
              </a:extLst>
            </p:cNvPr>
            <p:cNvGrpSpPr/>
            <p:nvPr/>
          </p:nvGrpSpPr>
          <p:grpSpPr>
            <a:xfrm>
              <a:off x="1892491" y="5104115"/>
              <a:ext cx="5852968" cy="521249"/>
              <a:chOff x="1891723" y="4023042"/>
              <a:chExt cx="5852968" cy="521249"/>
            </a:xfrm>
          </p:grpSpPr>
          <p:pic>
            <p:nvPicPr>
              <p:cNvPr id="7" name="Picture 6">
                <a:extLst>
                  <a:ext uri="{FF2B5EF4-FFF2-40B4-BE49-F238E27FC236}">
                    <a16:creationId xmlns:a16="http://schemas.microsoft.com/office/drawing/2014/main" id="{E51426AD-ACB2-AF4E-9A8E-16A64B96AD71}"/>
                  </a:ext>
                </a:extLst>
              </p:cNvPr>
              <p:cNvPicPr>
                <a:picLocks noChangeAspect="1"/>
              </p:cNvPicPr>
              <p:nvPr/>
            </p:nvPicPr>
            <p:blipFill>
              <a:blip r:embed="rId6"/>
              <a:stretch>
                <a:fillRect/>
              </a:stretch>
            </p:blipFill>
            <p:spPr>
              <a:xfrm>
                <a:off x="1891723" y="4096239"/>
                <a:ext cx="1476763" cy="330100"/>
              </a:xfrm>
              <a:prstGeom prst="rect">
                <a:avLst/>
              </a:prstGeom>
            </p:spPr>
          </p:pic>
          <p:grpSp>
            <p:nvGrpSpPr>
              <p:cNvPr id="17" name="Group 16">
                <a:extLst>
                  <a:ext uri="{FF2B5EF4-FFF2-40B4-BE49-F238E27FC236}">
                    <a16:creationId xmlns:a16="http://schemas.microsoft.com/office/drawing/2014/main" id="{DDA9A1F6-36AD-AC43-B384-7DC359770AF9}"/>
                  </a:ext>
                </a:extLst>
              </p:cNvPr>
              <p:cNvGrpSpPr/>
              <p:nvPr/>
            </p:nvGrpSpPr>
            <p:grpSpPr>
              <a:xfrm>
                <a:off x="3525841" y="4023042"/>
                <a:ext cx="4218850" cy="521249"/>
                <a:chOff x="3525841" y="4023042"/>
                <a:chExt cx="4218850" cy="521249"/>
              </a:xfrm>
            </p:grpSpPr>
            <p:grpSp>
              <p:nvGrpSpPr>
                <p:cNvPr id="10" name="Group 9">
                  <a:extLst>
                    <a:ext uri="{FF2B5EF4-FFF2-40B4-BE49-F238E27FC236}">
                      <a16:creationId xmlns:a16="http://schemas.microsoft.com/office/drawing/2014/main" id="{EEB76D26-81AF-A340-AE64-B3CBA76C7A8F}"/>
                    </a:ext>
                  </a:extLst>
                </p:cNvPr>
                <p:cNvGrpSpPr/>
                <p:nvPr/>
              </p:nvGrpSpPr>
              <p:grpSpPr>
                <a:xfrm>
                  <a:off x="3692237" y="4023042"/>
                  <a:ext cx="4052454" cy="521249"/>
                  <a:chOff x="1988127" y="5166470"/>
                  <a:chExt cx="3292763" cy="419041"/>
                </a:xfrm>
              </p:grpSpPr>
              <p:pic>
                <p:nvPicPr>
                  <p:cNvPr id="6" name="Picture 5">
                    <a:extLst>
                      <a:ext uri="{FF2B5EF4-FFF2-40B4-BE49-F238E27FC236}">
                        <a16:creationId xmlns:a16="http://schemas.microsoft.com/office/drawing/2014/main" id="{A0DA45B2-B011-FF41-BBBF-10089E0D3DCF}"/>
                      </a:ext>
                    </a:extLst>
                  </p:cNvPr>
                  <p:cNvPicPr>
                    <a:picLocks noChangeAspect="1"/>
                  </p:cNvPicPr>
                  <p:nvPr/>
                </p:nvPicPr>
                <p:blipFill rotWithShape="1">
                  <a:blip r:embed="rId7"/>
                  <a:srcRect l="3561" t="8346"/>
                  <a:stretch/>
                </p:blipFill>
                <p:spPr>
                  <a:xfrm>
                    <a:off x="1988127" y="5166470"/>
                    <a:ext cx="2939472" cy="419041"/>
                  </a:xfrm>
                  <a:prstGeom prst="rect">
                    <a:avLst/>
                  </a:prstGeom>
                </p:spPr>
              </p:pic>
              <p:pic>
                <p:nvPicPr>
                  <p:cNvPr id="8" name="Picture 7">
                    <a:extLst>
                      <a:ext uri="{FF2B5EF4-FFF2-40B4-BE49-F238E27FC236}">
                        <a16:creationId xmlns:a16="http://schemas.microsoft.com/office/drawing/2014/main" id="{A2DB6EED-C281-AC4C-9714-D54E3C01EDE2}"/>
                      </a:ext>
                    </a:extLst>
                  </p:cNvPr>
                  <p:cNvPicPr>
                    <a:picLocks noChangeAspect="1"/>
                  </p:cNvPicPr>
                  <p:nvPr/>
                </p:nvPicPr>
                <p:blipFill rotWithShape="1">
                  <a:blip r:embed="rId8"/>
                  <a:srcRect l="30650"/>
                  <a:stretch/>
                </p:blipFill>
                <p:spPr>
                  <a:xfrm>
                    <a:off x="4972628" y="5249388"/>
                    <a:ext cx="308262" cy="241300"/>
                  </a:xfrm>
                  <a:prstGeom prst="rect">
                    <a:avLst/>
                  </a:prstGeom>
                </p:spPr>
              </p:pic>
            </p:grpSp>
            <p:cxnSp>
              <p:nvCxnSpPr>
                <p:cNvPr id="13" name="Straight Connector 12">
                  <a:extLst>
                    <a:ext uri="{FF2B5EF4-FFF2-40B4-BE49-F238E27FC236}">
                      <a16:creationId xmlns:a16="http://schemas.microsoft.com/office/drawing/2014/main" id="{A6C908EF-D624-2F45-8D2D-B8B860C8A223}"/>
                    </a:ext>
                  </a:extLst>
                </p:cNvPr>
                <p:cNvCxnSpPr>
                  <a:cxnSpLocks/>
                </p:cNvCxnSpPr>
                <p:nvPr/>
              </p:nvCxnSpPr>
              <p:spPr>
                <a:xfrm>
                  <a:off x="3525841" y="4283666"/>
                  <a:ext cx="94436" cy="0"/>
                </a:xfrm>
                <a:prstGeom prst="line">
                  <a:avLst/>
                </a:prstGeom>
                <a:ln w="9525"/>
              </p:spPr>
              <p:style>
                <a:lnRef idx="1">
                  <a:schemeClr val="dk1"/>
                </a:lnRef>
                <a:fillRef idx="0">
                  <a:schemeClr val="dk1"/>
                </a:fillRef>
                <a:effectRef idx="0">
                  <a:schemeClr val="dk1"/>
                </a:effectRef>
                <a:fontRef idx="minor">
                  <a:schemeClr val="tx1"/>
                </a:fontRef>
              </p:style>
            </p:cxnSp>
          </p:grpSp>
        </p:grpSp>
        <p:sp>
          <p:nvSpPr>
            <p:cNvPr id="24" name="TextBox 23">
              <a:extLst>
                <a:ext uri="{FF2B5EF4-FFF2-40B4-BE49-F238E27FC236}">
                  <a16:creationId xmlns:a16="http://schemas.microsoft.com/office/drawing/2014/main" id="{32260751-E42B-E649-AADD-08AF9E087927}"/>
                </a:ext>
              </a:extLst>
            </p:cNvPr>
            <p:cNvSpPr txBox="1"/>
            <p:nvPr/>
          </p:nvSpPr>
          <p:spPr>
            <a:xfrm>
              <a:off x="5187462" y="4834531"/>
              <a:ext cx="228600" cy="369332"/>
            </a:xfrm>
            <a:prstGeom prst="rect">
              <a:avLst/>
            </a:prstGeom>
            <a:noFill/>
          </p:spPr>
          <p:txBody>
            <a:bodyPr wrap="square" rtlCol="0">
              <a:spAutoFit/>
            </a:bodyPr>
            <a:lstStyle/>
            <a:p>
              <a:r>
                <a:rPr lang="en-US" dirty="0"/>
                <a:t>.</a:t>
              </a:r>
            </a:p>
          </p:txBody>
        </p:sp>
      </p:grpSp>
      <p:sp>
        <p:nvSpPr>
          <p:cNvPr id="26" name="TextBox 25">
            <a:extLst>
              <a:ext uri="{FF2B5EF4-FFF2-40B4-BE49-F238E27FC236}">
                <a16:creationId xmlns:a16="http://schemas.microsoft.com/office/drawing/2014/main" id="{5C6B60E9-F912-0C43-A75B-2019163297A7}"/>
              </a:ext>
            </a:extLst>
          </p:cNvPr>
          <p:cNvSpPr txBox="1"/>
          <p:nvPr/>
        </p:nvSpPr>
        <p:spPr>
          <a:xfrm>
            <a:off x="169129" y="5376794"/>
            <a:ext cx="8091588" cy="646331"/>
          </a:xfrm>
          <a:prstGeom prst="rect">
            <a:avLst/>
          </a:prstGeom>
          <a:noFill/>
        </p:spPr>
        <p:txBody>
          <a:bodyPr wrap="square" rtlCol="0">
            <a:spAutoFit/>
          </a:bodyPr>
          <a:lstStyle/>
          <a:p>
            <a:pPr algn="ctr"/>
            <a:r>
              <a:rPr lang="en-US" b="1" i="1" dirty="0">
                <a:solidFill>
                  <a:srgbClr val="C00000"/>
                </a:solidFill>
                <a:latin typeface="Palatino" pitchFamily="2" charset="77"/>
                <a:ea typeface="Palatino" pitchFamily="2" charset="77"/>
              </a:rPr>
              <a:t>These all look completely different from each other!!</a:t>
            </a:r>
          </a:p>
          <a:p>
            <a:pPr algn="ctr"/>
            <a:endParaRPr lang="en-US" b="1" i="1" dirty="0">
              <a:solidFill>
                <a:srgbClr val="C00000"/>
              </a:solidFill>
              <a:latin typeface="Palatino" pitchFamily="2" charset="77"/>
              <a:ea typeface="Palatino" pitchFamily="2" charset="77"/>
            </a:endParaRPr>
          </a:p>
        </p:txBody>
      </p:sp>
      <p:sp>
        <p:nvSpPr>
          <p:cNvPr id="9" name="TextBox 8">
            <a:extLst>
              <a:ext uri="{FF2B5EF4-FFF2-40B4-BE49-F238E27FC236}">
                <a16:creationId xmlns:a16="http://schemas.microsoft.com/office/drawing/2014/main" id="{7355E76B-8E7C-8843-9977-66EF6E3D0324}"/>
              </a:ext>
            </a:extLst>
          </p:cNvPr>
          <p:cNvSpPr txBox="1"/>
          <p:nvPr/>
        </p:nvSpPr>
        <p:spPr>
          <a:xfrm>
            <a:off x="22051" y="6361933"/>
            <a:ext cx="9143999" cy="338554"/>
          </a:xfrm>
          <a:prstGeom prst="rect">
            <a:avLst/>
          </a:prstGeom>
          <a:noFill/>
        </p:spPr>
        <p:txBody>
          <a:bodyPr wrap="square" rtlCol="0">
            <a:spAutoFit/>
          </a:bodyPr>
          <a:lstStyle/>
          <a:p>
            <a:r>
              <a:rPr lang="en-US" sz="1600" dirty="0"/>
              <a:t>  Note ~ DISH: </a:t>
            </a:r>
            <a:r>
              <a:rPr lang="en-US" sz="1600" i="1" dirty="0" err="1"/>
              <a:t>Akimov</a:t>
            </a:r>
            <a:r>
              <a:rPr lang="en-US" sz="1600" i="1" dirty="0"/>
              <a:t>, </a:t>
            </a:r>
            <a:r>
              <a:rPr lang="en-US" sz="1600" i="1" dirty="0" err="1"/>
              <a:t>Prezhdo</a:t>
            </a:r>
            <a:r>
              <a:rPr lang="en-US" sz="1600" i="1" dirty="0"/>
              <a:t> JCTC</a:t>
            </a:r>
            <a:r>
              <a:rPr lang="en-US" sz="1600" b="1" i="1" dirty="0"/>
              <a:t> 10 </a:t>
            </a:r>
            <a:r>
              <a:rPr lang="en-US" sz="1600" i="1" dirty="0"/>
              <a:t>789 (2014); Jaeger, Fischer, </a:t>
            </a:r>
            <a:r>
              <a:rPr lang="en-US" sz="1600" i="1" dirty="0" err="1"/>
              <a:t>Prezhdo</a:t>
            </a:r>
            <a:r>
              <a:rPr lang="en-US" sz="1600" i="1" dirty="0"/>
              <a:t> JCP</a:t>
            </a:r>
            <a:r>
              <a:rPr lang="en-US" sz="1600" b="1" i="1" dirty="0"/>
              <a:t> 137 </a:t>
            </a:r>
            <a:r>
              <a:rPr lang="en-US" sz="1600" i="1" dirty="0"/>
              <a:t>22A545 (2012)</a:t>
            </a:r>
          </a:p>
        </p:txBody>
      </p:sp>
      <p:sp>
        <p:nvSpPr>
          <p:cNvPr id="11" name="TextBox 10">
            <a:extLst>
              <a:ext uri="{FF2B5EF4-FFF2-40B4-BE49-F238E27FC236}">
                <a16:creationId xmlns:a16="http://schemas.microsoft.com/office/drawing/2014/main" id="{028266A9-28BB-BA48-8481-ED014650FF75}"/>
              </a:ext>
            </a:extLst>
          </p:cNvPr>
          <p:cNvSpPr txBox="1"/>
          <p:nvPr/>
        </p:nvSpPr>
        <p:spPr>
          <a:xfrm>
            <a:off x="505792" y="6046270"/>
            <a:ext cx="3445185"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C00000"/>
                </a:solidFill>
              </a:rPr>
              <a:t>Non-linearity</a:t>
            </a:r>
          </a:p>
        </p:txBody>
      </p:sp>
      <p:sp>
        <p:nvSpPr>
          <p:cNvPr id="27" name="TextBox 26">
            <a:extLst>
              <a:ext uri="{FF2B5EF4-FFF2-40B4-BE49-F238E27FC236}">
                <a16:creationId xmlns:a16="http://schemas.microsoft.com/office/drawing/2014/main" id="{80E4542D-360D-1F4F-90DA-15E6D6E0F639}"/>
              </a:ext>
            </a:extLst>
          </p:cNvPr>
          <p:cNvSpPr txBox="1"/>
          <p:nvPr/>
        </p:nvSpPr>
        <p:spPr>
          <a:xfrm>
            <a:off x="4365912" y="6023125"/>
            <a:ext cx="4067844" cy="369332"/>
          </a:xfrm>
          <a:prstGeom prst="rect">
            <a:avLst/>
          </a:prstGeom>
          <a:noFill/>
        </p:spPr>
        <p:txBody>
          <a:bodyPr wrap="square" rtlCol="0">
            <a:spAutoFit/>
          </a:bodyPr>
          <a:lstStyle/>
          <a:p>
            <a:pPr marL="285750" indent="-285750">
              <a:buFont typeface="Arial" panose="020B0604020202020204" pitchFamily="34" charset="0"/>
              <a:buChar char="•"/>
            </a:pPr>
            <a:r>
              <a:rPr lang="en-US" i="1" dirty="0" err="1">
                <a:solidFill>
                  <a:srgbClr val="C00000"/>
                </a:solidFill>
                <a:latin typeface="Symbol" pitchFamily="2" charset="2"/>
              </a:rPr>
              <a:t>x</a:t>
            </a:r>
            <a:r>
              <a:rPr lang="en-US" i="1" baseline="-25000" dirty="0" err="1">
                <a:solidFill>
                  <a:srgbClr val="C00000"/>
                </a:solidFill>
              </a:rPr>
              <a:t>n</a:t>
            </a:r>
            <a:r>
              <a:rPr lang="en-US" dirty="0">
                <a:solidFill>
                  <a:srgbClr val="C00000"/>
                </a:solidFill>
              </a:rPr>
              <a:t> couples to all </a:t>
            </a:r>
            <a:r>
              <a:rPr lang="en-US" i="1" dirty="0">
                <a:solidFill>
                  <a:srgbClr val="C00000"/>
                </a:solidFill>
                <a:latin typeface="Palatino" pitchFamily="2" charset="77"/>
                <a:ea typeface="Palatino" pitchFamily="2" charset="77"/>
              </a:rPr>
              <a:t>k</a:t>
            </a:r>
            <a:r>
              <a:rPr lang="en-US" dirty="0">
                <a:solidFill>
                  <a:srgbClr val="C00000"/>
                </a:solidFill>
              </a:rPr>
              <a:t>, not just active state </a:t>
            </a:r>
            <a:endParaRPr lang="en-US" i="1" baseline="-25000" dirty="0">
              <a:solidFill>
                <a:srgbClr val="C00000"/>
              </a:solidFill>
            </a:endParaRPr>
          </a:p>
        </p:txBody>
      </p:sp>
      <p:sp>
        <p:nvSpPr>
          <p:cNvPr id="12" name="TextBox 11">
            <a:extLst>
              <a:ext uri="{FF2B5EF4-FFF2-40B4-BE49-F238E27FC236}">
                <a16:creationId xmlns:a16="http://schemas.microsoft.com/office/drawing/2014/main" id="{90C2B3A8-C6CD-9246-9369-81B0A666BF2B}"/>
              </a:ext>
            </a:extLst>
          </p:cNvPr>
          <p:cNvSpPr txBox="1"/>
          <p:nvPr/>
        </p:nvSpPr>
        <p:spPr>
          <a:xfrm>
            <a:off x="342169" y="5725604"/>
            <a:ext cx="3171996" cy="369332"/>
          </a:xfrm>
          <a:prstGeom prst="rect">
            <a:avLst/>
          </a:prstGeom>
          <a:noFill/>
        </p:spPr>
        <p:txBody>
          <a:bodyPr wrap="square" rtlCol="0">
            <a:spAutoFit/>
          </a:bodyPr>
          <a:lstStyle/>
          <a:p>
            <a:r>
              <a:rPr lang="en-US" dirty="0"/>
              <a:t>In particular, SHXF displays:</a:t>
            </a:r>
          </a:p>
        </p:txBody>
      </p:sp>
    </p:spTree>
    <p:extLst>
      <p:ext uri="{BB962C8B-B14F-4D97-AF65-F5344CB8AC3E}">
        <p14:creationId xmlns:p14="http://schemas.microsoft.com/office/powerpoint/2010/main" val="54014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6" grpId="0"/>
      <p:bldP spid="9" grpId="0"/>
      <p:bldP spid="11" grpId="0"/>
      <p:bldP spid="27"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E027F-A3A1-2947-9B6B-677094B71E28}"/>
              </a:ext>
            </a:extLst>
          </p:cNvPr>
          <p:cNvSpPr txBox="1"/>
          <p:nvPr/>
        </p:nvSpPr>
        <p:spPr>
          <a:xfrm>
            <a:off x="0" y="783018"/>
            <a:ext cx="9144000" cy="3816429"/>
          </a:xfrm>
          <a:prstGeom prst="rect">
            <a:avLst/>
          </a:prstGeom>
          <a:noFill/>
        </p:spPr>
        <p:txBody>
          <a:bodyPr wrap="square" rtlCol="0">
            <a:spAutoFit/>
          </a:bodyPr>
          <a:lstStyle/>
          <a:p>
            <a:pPr algn="ctr"/>
            <a:r>
              <a:rPr lang="en-US" sz="2400" i="1" dirty="0">
                <a:solidFill>
                  <a:srgbClr val="C00000"/>
                </a:solidFill>
                <a:latin typeface="Times" pitchFamily="2" charset="0"/>
              </a:rPr>
              <a:t>How does the XF-based surface hopping compare in practice with the traditional ones?</a:t>
            </a:r>
          </a:p>
          <a:p>
            <a:endParaRPr lang="en-US" dirty="0"/>
          </a:p>
          <a:p>
            <a:r>
              <a:rPr lang="en-US" dirty="0"/>
              <a:t>Will study:</a:t>
            </a:r>
          </a:p>
          <a:p>
            <a:endParaRPr lang="en-US" dirty="0"/>
          </a:p>
          <a:p>
            <a:r>
              <a:rPr lang="en-US" sz="2000" dirty="0"/>
              <a:t>          (</a:t>
            </a:r>
            <a:r>
              <a:rPr lang="en-US" sz="2000" dirty="0" err="1"/>
              <a:t>i</a:t>
            </a:r>
            <a:r>
              <a:rPr lang="en-US" sz="2000" dirty="0"/>
              <a:t>) small molecules where reference AIMS results are available</a:t>
            </a:r>
          </a:p>
          <a:p>
            <a:r>
              <a:rPr lang="en-US" sz="2000" dirty="0"/>
              <a:t>	</a:t>
            </a:r>
          </a:p>
          <a:p>
            <a:r>
              <a:rPr lang="en-US" sz="2000" dirty="0"/>
              <a:t>	(ii) three-state intersection in uracil cation, where reference MCTDH available </a:t>
            </a:r>
          </a:p>
          <a:p>
            <a:endParaRPr lang="en-US" sz="2000" dirty="0"/>
          </a:p>
          <a:p>
            <a:r>
              <a:rPr lang="en-US" sz="2000" dirty="0"/>
              <a:t>	</a:t>
            </a:r>
          </a:p>
          <a:p>
            <a:r>
              <a:rPr lang="en-US" sz="2000" dirty="0"/>
              <a:t>   Use same initial conditions, same electronic structure method.</a:t>
            </a:r>
          </a:p>
          <a:p>
            <a:r>
              <a:rPr lang="en-US" sz="2000" dirty="0"/>
              <a:t>		 </a:t>
            </a:r>
          </a:p>
        </p:txBody>
      </p:sp>
      <p:sp>
        <p:nvSpPr>
          <p:cNvPr id="3" name="TextBox 2">
            <a:extLst>
              <a:ext uri="{FF2B5EF4-FFF2-40B4-BE49-F238E27FC236}">
                <a16:creationId xmlns:a16="http://schemas.microsoft.com/office/drawing/2014/main" id="{A383C1EB-9D9D-CD49-9F67-E098F1CC809B}"/>
              </a:ext>
            </a:extLst>
          </p:cNvPr>
          <p:cNvSpPr txBox="1"/>
          <p:nvPr/>
        </p:nvSpPr>
        <p:spPr>
          <a:xfrm>
            <a:off x="1535920" y="4715050"/>
            <a:ext cx="5816600" cy="369332"/>
          </a:xfrm>
          <a:prstGeom prst="rect">
            <a:avLst/>
          </a:prstGeom>
          <a:noFill/>
        </p:spPr>
        <p:txBody>
          <a:bodyPr wrap="square" rtlCol="0">
            <a:spAutoFit/>
          </a:bodyPr>
          <a:lstStyle/>
          <a:p>
            <a:r>
              <a:rPr lang="en-US" dirty="0"/>
              <a:t>I’ll just show a couple of results, in the interest of time. </a:t>
            </a:r>
          </a:p>
        </p:txBody>
      </p:sp>
      <p:sp>
        <p:nvSpPr>
          <p:cNvPr id="4" name="Rectangle 3">
            <a:extLst>
              <a:ext uri="{FF2B5EF4-FFF2-40B4-BE49-F238E27FC236}">
                <a16:creationId xmlns:a16="http://schemas.microsoft.com/office/drawing/2014/main" id="{225310DC-1FE2-0746-9194-2971DF7CAF9A}"/>
              </a:ext>
            </a:extLst>
          </p:cNvPr>
          <p:cNvSpPr/>
          <p:nvPr/>
        </p:nvSpPr>
        <p:spPr>
          <a:xfrm>
            <a:off x="217903" y="5525627"/>
            <a:ext cx="8726954" cy="584775"/>
          </a:xfrm>
          <a:prstGeom prst="rect">
            <a:avLst/>
          </a:prstGeom>
        </p:spPr>
        <p:txBody>
          <a:bodyPr wrap="square">
            <a:spAutoFit/>
          </a:bodyPr>
          <a:lstStyle/>
          <a:p>
            <a:r>
              <a:rPr lang="en-US" sz="1600" dirty="0">
                <a:solidFill>
                  <a:srgbClr val="7030A0"/>
                </a:solidFill>
              </a:rPr>
              <a:t>(</a:t>
            </a:r>
            <a:r>
              <a:rPr lang="en-US" sz="1600" dirty="0" err="1">
                <a:solidFill>
                  <a:srgbClr val="7030A0"/>
                </a:solidFill>
              </a:rPr>
              <a:t>i</a:t>
            </a:r>
            <a:r>
              <a:rPr lang="en-US" sz="1600" dirty="0">
                <a:solidFill>
                  <a:srgbClr val="7030A0"/>
                </a:solidFill>
              </a:rPr>
              <a:t>) P. </a:t>
            </a:r>
            <a:r>
              <a:rPr lang="en-US" sz="1600" dirty="0" err="1">
                <a:solidFill>
                  <a:srgbClr val="7030A0"/>
                </a:solidFill>
              </a:rPr>
              <a:t>Vindel</a:t>
            </a:r>
            <a:r>
              <a:rPr lang="en-US" sz="1600" dirty="0">
                <a:solidFill>
                  <a:srgbClr val="7030A0"/>
                </a:solidFill>
              </a:rPr>
              <a:t> Zandbergen, L. </a:t>
            </a:r>
            <a:r>
              <a:rPr lang="en-US" sz="1600" dirty="0" err="1">
                <a:solidFill>
                  <a:srgbClr val="7030A0"/>
                </a:solidFill>
              </a:rPr>
              <a:t>Ibele</a:t>
            </a:r>
            <a:r>
              <a:rPr lang="en-US" sz="1600" dirty="0">
                <a:solidFill>
                  <a:srgbClr val="7030A0"/>
                </a:solidFill>
              </a:rPr>
              <a:t>, J.-K. Ha, S.-K. Min, B. E. </a:t>
            </a:r>
            <a:r>
              <a:rPr lang="en-US" sz="1600" dirty="0" err="1">
                <a:solidFill>
                  <a:srgbClr val="7030A0"/>
                </a:solidFill>
              </a:rPr>
              <a:t>Curchod</a:t>
            </a:r>
            <a:r>
              <a:rPr lang="en-US" sz="1600" dirty="0">
                <a:solidFill>
                  <a:srgbClr val="7030A0"/>
                </a:solidFill>
              </a:rPr>
              <a:t>, N. T. Maitra, JCTC </a:t>
            </a:r>
            <a:r>
              <a:rPr lang="en-US" sz="1600" b="1" dirty="0">
                <a:solidFill>
                  <a:srgbClr val="7030A0"/>
                </a:solidFill>
              </a:rPr>
              <a:t>17</a:t>
            </a:r>
            <a:r>
              <a:rPr lang="en-US" sz="1600" dirty="0">
                <a:solidFill>
                  <a:srgbClr val="7030A0"/>
                </a:solidFill>
              </a:rPr>
              <a:t>, 3852 (2021)</a:t>
            </a:r>
          </a:p>
          <a:p>
            <a:r>
              <a:rPr lang="en-US" sz="1600" dirty="0">
                <a:solidFill>
                  <a:srgbClr val="7030A0"/>
                </a:solidFill>
              </a:rPr>
              <a:t>(ii) P. </a:t>
            </a:r>
            <a:r>
              <a:rPr lang="en-US" sz="1600" dirty="0" err="1">
                <a:solidFill>
                  <a:srgbClr val="7030A0"/>
                </a:solidFill>
              </a:rPr>
              <a:t>Vindel</a:t>
            </a:r>
            <a:r>
              <a:rPr lang="en-US" sz="1600" dirty="0">
                <a:solidFill>
                  <a:srgbClr val="7030A0"/>
                </a:solidFill>
              </a:rPr>
              <a:t> Zandbergen, S. </a:t>
            </a:r>
            <a:r>
              <a:rPr lang="en-US" sz="1600" dirty="0" err="1">
                <a:solidFill>
                  <a:srgbClr val="7030A0"/>
                </a:solidFill>
              </a:rPr>
              <a:t>Matsika</a:t>
            </a:r>
            <a:r>
              <a:rPr lang="en-US" sz="1600" dirty="0">
                <a:solidFill>
                  <a:srgbClr val="7030A0"/>
                </a:solidFill>
              </a:rPr>
              <a:t>, N. T. Maitra, in preparation (2021) </a:t>
            </a:r>
            <a:endParaRPr lang="en-US" sz="1600" i="1" dirty="0">
              <a:solidFill>
                <a:srgbClr val="7030A0"/>
              </a:solidFill>
            </a:endParaRPr>
          </a:p>
        </p:txBody>
      </p:sp>
    </p:spTree>
    <p:extLst>
      <p:ext uri="{BB962C8B-B14F-4D97-AF65-F5344CB8AC3E}">
        <p14:creationId xmlns:p14="http://schemas.microsoft.com/office/powerpoint/2010/main" val="3230381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6F6CD7-4390-E945-A24F-332B3379CF42}"/>
              </a:ext>
            </a:extLst>
          </p:cNvPr>
          <p:cNvSpPr txBox="1"/>
          <p:nvPr/>
        </p:nvSpPr>
        <p:spPr>
          <a:xfrm>
            <a:off x="558800" y="292100"/>
            <a:ext cx="4838700" cy="461665"/>
          </a:xfrm>
          <a:prstGeom prst="rect">
            <a:avLst/>
          </a:prstGeom>
          <a:noFill/>
        </p:spPr>
        <p:txBody>
          <a:bodyPr wrap="square" rtlCol="0">
            <a:spAutoFit/>
          </a:bodyPr>
          <a:lstStyle/>
          <a:p>
            <a:r>
              <a:rPr lang="en-US" sz="2400" u="sng" dirty="0">
                <a:solidFill>
                  <a:srgbClr val="C00000"/>
                </a:solidFill>
              </a:rPr>
              <a:t>Example: </a:t>
            </a:r>
            <a:r>
              <a:rPr lang="en-US" sz="2400" dirty="0" err="1">
                <a:solidFill>
                  <a:srgbClr val="C00000"/>
                </a:solidFill>
              </a:rPr>
              <a:t>Methaninimium</a:t>
            </a:r>
            <a:r>
              <a:rPr lang="en-US" sz="2400" dirty="0">
                <a:solidFill>
                  <a:srgbClr val="C00000"/>
                </a:solidFill>
              </a:rPr>
              <a:t> Cation </a:t>
            </a:r>
          </a:p>
        </p:txBody>
      </p:sp>
      <p:pic>
        <p:nvPicPr>
          <p:cNvPr id="4" name="Picture 3" descr="Chart&#10;&#10;Description automatically generated">
            <a:extLst>
              <a:ext uri="{FF2B5EF4-FFF2-40B4-BE49-F238E27FC236}">
                <a16:creationId xmlns:a16="http://schemas.microsoft.com/office/drawing/2014/main" id="{8A0E5BB9-0BBD-4A47-B399-BDB304E4B6FD}"/>
              </a:ext>
            </a:extLst>
          </p:cNvPr>
          <p:cNvPicPr>
            <a:picLocks noChangeAspect="1"/>
          </p:cNvPicPr>
          <p:nvPr/>
        </p:nvPicPr>
        <p:blipFill rotWithShape="1">
          <a:blip r:embed="rId2"/>
          <a:srcRect l="27846" t="26460" r="33385" b="32154"/>
          <a:stretch/>
        </p:blipFill>
        <p:spPr>
          <a:xfrm>
            <a:off x="728985" y="1342269"/>
            <a:ext cx="1383123" cy="1476504"/>
          </a:xfrm>
          <a:prstGeom prst="rect">
            <a:avLst/>
          </a:prstGeom>
        </p:spPr>
      </p:pic>
      <p:sp>
        <p:nvSpPr>
          <p:cNvPr id="5" name="Despite its simplicity, correct description of dynamics is still an open question.">
            <a:extLst>
              <a:ext uri="{FF2B5EF4-FFF2-40B4-BE49-F238E27FC236}">
                <a16:creationId xmlns:a16="http://schemas.microsoft.com/office/drawing/2014/main" id="{FA378D96-7046-8141-AF24-AB27460B4AB9}"/>
              </a:ext>
            </a:extLst>
          </p:cNvPr>
          <p:cNvSpPr txBox="1"/>
          <p:nvPr/>
        </p:nvSpPr>
        <p:spPr>
          <a:xfrm>
            <a:off x="3287374" y="1148054"/>
            <a:ext cx="5127642" cy="1864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defTabSz="457200">
              <a:lnSpc>
                <a:spcPct val="117999"/>
              </a:lnSpc>
              <a:defRPr sz="2000">
                <a:solidFill>
                  <a:srgbClr val="000000"/>
                </a:solidFill>
                <a:latin typeface="Helvetica Neue"/>
                <a:ea typeface="Helvetica Neue"/>
                <a:cs typeface="Helvetica Neue"/>
                <a:sym typeface="Helvetica Neue"/>
              </a:defRPr>
            </a:lvl1pPr>
          </a:lstStyle>
          <a:p>
            <a:r>
              <a:rPr lang="en-US" dirty="0">
                <a:latin typeface="+mn-lt"/>
              </a:rPr>
              <a:t>After photoexcitation to S</a:t>
            </a:r>
            <a:r>
              <a:rPr lang="en-US" baseline="-25000" dirty="0">
                <a:latin typeface="+mn-lt"/>
              </a:rPr>
              <a:t>1 </a:t>
            </a:r>
            <a:r>
              <a:rPr lang="en-US" dirty="0">
                <a:latin typeface="+mn-lt"/>
                <a:sym typeface="Wingdings" pitchFamily="2" charset="2"/>
              </a:rPr>
              <a:t></a:t>
            </a:r>
            <a:r>
              <a:rPr lang="en-US" baseline="-25000" dirty="0">
                <a:latin typeface="+mn-lt"/>
                <a:sym typeface="Wingdings" pitchFamily="2" charset="2"/>
              </a:rPr>
              <a:t> </a:t>
            </a:r>
            <a:r>
              <a:rPr lang="en-US" dirty="0">
                <a:latin typeface="+mn-lt"/>
              </a:rPr>
              <a:t>torsional motion </a:t>
            </a:r>
            <a:r>
              <a:rPr lang="en-US" dirty="0">
                <a:latin typeface="+mn-lt"/>
                <a:sym typeface="Wingdings" pitchFamily="2" charset="2"/>
              </a:rPr>
              <a:t> </a:t>
            </a:r>
            <a:r>
              <a:rPr lang="en-US" dirty="0">
                <a:latin typeface="+mn-lt"/>
              </a:rPr>
              <a:t>begins to </a:t>
            </a:r>
            <a:r>
              <a:rPr lang="en-US" dirty="0" err="1">
                <a:latin typeface="+mn-lt"/>
              </a:rPr>
              <a:t>photoisomerize</a:t>
            </a:r>
            <a:r>
              <a:rPr lang="en-US" dirty="0">
                <a:latin typeface="+mn-lt"/>
              </a:rPr>
              <a:t> and transfer to S</a:t>
            </a:r>
            <a:r>
              <a:rPr lang="en-US" baseline="-25000" dirty="0">
                <a:latin typeface="+mn-lt"/>
              </a:rPr>
              <a:t>0 </a:t>
            </a:r>
          </a:p>
          <a:p>
            <a:r>
              <a:rPr lang="en-US" dirty="0">
                <a:latin typeface="+mn-lt"/>
              </a:rPr>
              <a:t> </a:t>
            </a:r>
            <a:r>
              <a:rPr lang="en-US" dirty="0">
                <a:latin typeface="+mn-lt"/>
                <a:sym typeface="Wingdings" pitchFamily="2" charset="2"/>
              </a:rPr>
              <a:t> </a:t>
            </a:r>
            <a:r>
              <a:rPr lang="en-US" dirty="0">
                <a:latin typeface="+mn-lt"/>
              </a:rPr>
              <a:t>recrosses back to S</a:t>
            </a:r>
            <a:r>
              <a:rPr lang="en-US" baseline="-25000" dirty="0">
                <a:latin typeface="+mn-lt"/>
              </a:rPr>
              <a:t>1</a:t>
            </a:r>
            <a:r>
              <a:rPr lang="en-US" dirty="0">
                <a:latin typeface="+mn-lt"/>
              </a:rPr>
              <a:t> at a different nuclear configuration before slowly completing the transfer to S</a:t>
            </a:r>
            <a:r>
              <a:rPr lang="en-US" baseline="-25000" dirty="0">
                <a:latin typeface="+mn-lt"/>
              </a:rPr>
              <a:t>0</a:t>
            </a:r>
          </a:p>
        </p:txBody>
      </p:sp>
      <p:sp>
        <p:nvSpPr>
          <p:cNvPr id="6" name="TextBox 5">
            <a:extLst>
              <a:ext uri="{FF2B5EF4-FFF2-40B4-BE49-F238E27FC236}">
                <a16:creationId xmlns:a16="http://schemas.microsoft.com/office/drawing/2014/main" id="{0BA2F678-89F6-2241-AA9C-7656108CABF8}"/>
              </a:ext>
            </a:extLst>
          </p:cNvPr>
          <p:cNvSpPr txBox="1"/>
          <p:nvPr/>
        </p:nvSpPr>
        <p:spPr>
          <a:xfrm>
            <a:off x="1778001" y="4013200"/>
            <a:ext cx="7467600" cy="1477328"/>
          </a:xfrm>
          <a:prstGeom prst="rect">
            <a:avLst/>
          </a:prstGeom>
          <a:noFill/>
        </p:spPr>
        <p:txBody>
          <a:bodyPr wrap="square" rtlCol="0">
            <a:spAutoFit/>
          </a:bodyPr>
          <a:lstStyle/>
          <a:p>
            <a:r>
              <a:rPr lang="en-US" dirty="0"/>
              <a:t>For all calculations: </a:t>
            </a:r>
          </a:p>
          <a:p>
            <a:r>
              <a:rPr lang="en-US" dirty="0"/>
              <a:t>	 SA(2)-CASSCF(6/5)  in 6-31G* basis set</a:t>
            </a:r>
          </a:p>
          <a:p>
            <a:r>
              <a:rPr lang="en-US" dirty="0"/>
              <a:t>	70 initial conditions, each repeated 4 times for convergence (SH)</a:t>
            </a:r>
          </a:p>
          <a:p>
            <a:r>
              <a:rPr lang="en-US" dirty="0"/>
              <a:t>	Time-step of dt = 0.25fs adequate for convergence.</a:t>
            </a:r>
          </a:p>
          <a:p>
            <a:r>
              <a:rPr lang="en-US" dirty="0"/>
              <a:t>	SHXF </a:t>
            </a:r>
            <a:r>
              <a:rPr lang="en-US" dirty="0">
                <a:latin typeface="Symbol" pitchFamily="2" charset="2"/>
              </a:rPr>
              <a:t>s</a:t>
            </a:r>
            <a:r>
              <a:rPr lang="en-US" dirty="0"/>
              <a:t> = 0.056 au determined from C=N distribution</a:t>
            </a:r>
          </a:p>
        </p:txBody>
      </p:sp>
    </p:spTree>
    <p:extLst>
      <p:ext uri="{BB962C8B-B14F-4D97-AF65-F5344CB8AC3E}">
        <p14:creationId xmlns:p14="http://schemas.microsoft.com/office/powerpoint/2010/main" val="2647321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in graphic">
            <a:extLst>
              <a:ext uri="{FF2B5EF4-FFF2-40B4-BE49-F238E27FC236}">
                <a16:creationId xmlns:a16="http://schemas.microsoft.com/office/drawing/2014/main" id="{C54575A8-07FE-BF4E-9146-C2E4E528D18E}"/>
              </a:ext>
            </a:extLst>
          </p:cNvPr>
          <p:cNvPicPr/>
          <p:nvPr/>
        </p:nvPicPr>
        <p:blipFill>
          <a:blip r:embed="rId2"/>
          <a:stretch/>
        </p:blipFill>
        <p:spPr>
          <a:xfrm>
            <a:off x="145175" y="284821"/>
            <a:ext cx="4884025" cy="6094389"/>
          </a:xfrm>
          <a:prstGeom prst="rect">
            <a:avLst/>
          </a:prstGeom>
          <a:ln>
            <a:noFill/>
          </a:ln>
        </p:spPr>
      </p:pic>
      <p:sp>
        <p:nvSpPr>
          <p:cNvPr id="3" name="TextBox 2">
            <a:extLst>
              <a:ext uri="{FF2B5EF4-FFF2-40B4-BE49-F238E27FC236}">
                <a16:creationId xmlns:a16="http://schemas.microsoft.com/office/drawing/2014/main" id="{7E81BAD5-D62B-2841-8721-BC46C94F9F07}"/>
              </a:ext>
            </a:extLst>
          </p:cNvPr>
          <p:cNvSpPr txBox="1"/>
          <p:nvPr/>
        </p:nvSpPr>
        <p:spPr>
          <a:xfrm>
            <a:off x="5343962" y="469900"/>
            <a:ext cx="3800038" cy="5909310"/>
          </a:xfrm>
          <a:prstGeom prst="rect">
            <a:avLst/>
          </a:prstGeom>
          <a:noFill/>
        </p:spPr>
        <p:txBody>
          <a:bodyPr wrap="square" rtlCol="0">
            <a:spAutoFit/>
          </a:bodyPr>
          <a:lstStyle/>
          <a:p>
            <a:pPr marL="285750" indent="-285750">
              <a:buFont typeface="Arial" panose="020B0604020202020204" pitchFamily="34" charset="0"/>
              <a:buChar char="•"/>
            </a:pPr>
            <a:r>
              <a:rPr lang="en-US" dirty="0"/>
              <a:t>The results are overall similar between the different methods.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SHXF gives best overall agreement with AIMS (but they are all close), captures the back-transfer to S</a:t>
            </a:r>
            <a:r>
              <a:rPr lang="en-US" baseline="-25000" dirty="0"/>
              <a:t>1</a:t>
            </a:r>
            <a:r>
              <a:rPr lang="en-US" dirty="0"/>
              <a:t> enthusiastically</a:t>
            </a:r>
          </a:p>
          <a:p>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Poor internal consistency of SH evident, and is corrected by SHXF, SHEDC, and A-FSSH methods.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1" dirty="0">
                <a:latin typeface="Palatino" pitchFamily="2" charset="77"/>
                <a:ea typeface="Palatino" pitchFamily="2" charset="77"/>
              </a:rPr>
              <a:t>Yet, the decoherence terms looked so different!</a:t>
            </a:r>
          </a:p>
          <a:p>
            <a:endParaRPr lang="en-US" i="1" dirty="0">
              <a:latin typeface="Palatino" pitchFamily="2" charset="77"/>
              <a:ea typeface="Palatino" pitchFamily="2" charset="77"/>
            </a:endParaRPr>
          </a:p>
          <a:p>
            <a:endParaRPr lang="en-US" i="1" dirty="0">
              <a:latin typeface="Palatino" pitchFamily="2" charset="77"/>
              <a:ea typeface="Palatino" pitchFamily="2" charset="77"/>
            </a:endParaRPr>
          </a:p>
          <a:p>
            <a:r>
              <a:rPr lang="en-US" dirty="0"/>
              <a:t>Take a look at action on individual     trajectories:</a:t>
            </a:r>
          </a:p>
          <a:p>
            <a:endParaRPr lang="en-US" dirty="0"/>
          </a:p>
        </p:txBody>
      </p:sp>
      <p:sp>
        <p:nvSpPr>
          <p:cNvPr id="4" name="TextBox 3">
            <a:extLst>
              <a:ext uri="{FF2B5EF4-FFF2-40B4-BE49-F238E27FC236}">
                <a16:creationId xmlns:a16="http://schemas.microsoft.com/office/drawing/2014/main" id="{5DC04F5A-FAC7-2F4B-92A6-8BEC6C101D7F}"/>
              </a:ext>
            </a:extLst>
          </p:cNvPr>
          <p:cNvSpPr txBox="1"/>
          <p:nvPr/>
        </p:nvSpPr>
        <p:spPr>
          <a:xfrm>
            <a:off x="1155700" y="2286000"/>
            <a:ext cx="1323537" cy="584775"/>
          </a:xfrm>
          <a:prstGeom prst="rect">
            <a:avLst/>
          </a:prstGeom>
          <a:noFill/>
        </p:spPr>
        <p:txBody>
          <a:bodyPr wrap="square" rtlCol="0">
            <a:spAutoFit/>
          </a:bodyPr>
          <a:lstStyle/>
          <a:p>
            <a:r>
              <a:rPr lang="en-US" sz="1600" dirty="0"/>
              <a:t>fraction of trajectories</a:t>
            </a:r>
          </a:p>
        </p:txBody>
      </p:sp>
      <p:sp>
        <p:nvSpPr>
          <p:cNvPr id="5" name="TextBox 4">
            <a:extLst>
              <a:ext uri="{FF2B5EF4-FFF2-40B4-BE49-F238E27FC236}">
                <a16:creationId xmlns:a16="http://schemas.microsoft.com/office/drawing/2014/main" id="{61080F6D-831D-DA45-AC58-3A4786DF4F27}"/>
              </a:ext>
            </a:extLst>
          </p:cNvPr>
          <p:cNvSpPr txBox="1"/>
          <p:nvPr/>
        </p:nvSpPr>
        <p:spPr>
          <a:xfrm>
            <a:off x="3009900" y="3721100"/>
            <a:ext cx="1917700" cy="830997"/>
          </a:xfrm>
          <a:prstGeom prst="rect">
            <a:avLst/>
          </a:prstGeom>
          <a:noFill/>
        </p:spPr>
        <p:txBody>
          <a:bodyPr wrap="square" rtlCol="0">
            <a:spAutoFit/>
          </a:bodyPr>
          <a:lstStyle/>
          <a:p>
            <a:r>
              <a:rPr lang="en-US" sz="1600" dirty="0"/>
              <a:t>dashed lines: electronic populations</a:t>
            </a:r>
          </a:p>
        </p:txBody>
      </p:sp>
      <p:sp>
        <p:nvSpPr>
          <p:cNvPr id="6" name="TextBox 5">
            <a:extLst>
              <a:ext uri="{FF2B5EF4-FFF2-40B4-BE49-F238E27FC236}">
                <a16:creationId xmlns:a16="http://schemas.microsoft.com/office/drawing/2014/main" id="{231FAC66-D2DA-1041-AA4E-5140128DB0A5}"/>
              </a:ext>
            </a:extLst>
          </p:cNvPr>
          <p:cNvSpPr txBox="1"/>
          <p:nvPr/>
        </p:nvSpPr>
        <p:spPr>
          <a:xfrm>
            <a:off x="302559" y="6412561"/>
            <a:ext cx="8538882" cy="584775"/>
          </a:xfrm>
          <a:prstGeom prst="rect">
            <a:avLst/>
          </a:prstGeom>
          <a:noFill/>
        </p:spPr>
        <p:txBody>
          <a:bodyPr wrap="square" rtlCol="0">
            <a:spAutoFit/>
          </a:bodyPr>
          <a:lstStyle/>
          <a:p>
            <a:r>
              <a:rPr lang="en-US" sz="1600" dirty="0">
                <a:solidFill>
                  <a:srgbClr val="7030A0"/>
                </a:solidFill>
              </a:rPr>
              <a:t>P. </a:t>
            </a:r>
            <a:r>
              <a:rPr lang="en-US" sz="1600" dirty="0" err="1">
                <a:solidFill>
                  <a:srgbClr val="7030A0"/>
                </a:solidFill>
              </a:rPr>
              <a:t>Vindel</a:t>
            </a:r>
            <a:r>
              <a:rPr lang="en-US" sz="1600" dirty="0">
                <a:solidFill>
                  <a:srgbClr val="7030A0"/>
                </a:solidFill>
              </a:rPr>
              <a:t> Zandbergen, L. </a:t>
            </a:r>
            <a:r>
              <a:rPr lang="en-US" sz="1600" dirty="0" err="1">
                <a:solidFill>
                  <a:srgbClr val="7030A0"/>
                </a:solidFill>
              </a:rPr>
              <a:t>Ibele</a:t>
            </a:r>
            <a:r>
              <a:rPr lang="en-US" sz="1600" dirty="0">
                <a:solidFill>
                  <a:srgbClr val="7030A0"/>
                </a:solidFill>
              </a:rPr>
              <a:t>, J.-K. Ha, S.-K. Min, B. E. </a:t>
            </a:r>
            <a:r>
              <a:rPr lang="en-US" sz="1600" dirty="0" err="1">
                <a:solidFill>
                  <a:srgbClr val="7030A0"/>
                </a:solidFill>
              </a:rPr>
              <a:t>Curchod</a:t>
            </a:r>
            <a:r>
              <a:rPr lang="en-US" sz="1600" dirty="0">
                <a:solidFill>
                  <a:srgbClr val="7030A0"/>
                </a:solidFill>
              </a:rPr>
              <a:t>, N. T. Maitra, JCTC </a:t>
            </a:r>
            <a:r>
              <a:rPr lang="en-US" sz="1600" b="1" dirty="0">
                <a:solidFill>
                  <a:srgbClr val="7030A0"/>
                </a:solidFill>
              </a:rPr>
              <a:t>17</a:t>
            </a:r>
            <a:r>
              <a:rPr lang="en-US" sz="1600" dirty="0">
                <a:solidFill>
                  <a:srgbClr val="7030A0"/>
                </a:solidFill>
              </a:rPr>
              <a:t>, 3852 (2021)</a:t>
            </a:r>
          </a:p>
          <a:p>
            <a:endParaRPr lang="en-US" sz="1600" dirty="0"/>
          </a:p>
        </p:txBody>
      </p:sp>
    </p:spTree>
    <p:extLst>
      <p:ext uri="{BB962C8B-B14F-4D97-AF65-F5344CB8AC3E}">
        <p14:creationId xmlns:p14="http://schemas.microsoft.com/office/powerpoint/2010/main" val="119237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A0522771-F470-6F40-AA78-1A4E38E357C4}"/>
              </a:ext>
            </a:extLst>
          </p:cNvPr>
          <p:cNvPicPr>
            <a:picLocks noChangeAspect="1"/>
          </p:cNvPicPr>
          <p:nvPr/>
        </p:nvPicPr>
        <p:blipFill>
          <a:blip r:embed="rId3"/>
          <a:stretch>
            <a:fillRect/>
          </a:stretch>
        </p:blipFill>
        <p:spPr>
          <a:xfrm>
            <a:off x="457200" y="397748"/>
            <a:ext cx="7968666" cy="5677674"/>
          </a:xfrm>
          <a:prstGeom prst="rect">
            <a:avLst/>
          </a:prstGeom>
        </p:spPr>
      </p:pic>
      <p:sp>
        <p:nvSpPr>
          <p:cNvPr id="6" name="TextBox 5">
            <a:extLst>
              <a:ext uri="{FF2B5EF4-FFF2-40B4-BE49-F238E27FC236}">
                <a16:creationId xmlns:a16="http://schemas.microsoft.com/office/drawing/2014/main" id="{4CD87C91-A44C-2743-9597-0D50DB6E9EB1}"/>
              </a:ext>
            </a:extLst>
          </p:cNvPr>
          <p:cNvSpPr txBox="1"/>
          <p:nvPr/>
        </p:nvSpPr>
        <p:spPr>
          <a:xfrm>
            <a:off x="2639262" y="28416"/>
            <a:ext cx="6022138" cy="369332"/>
          </a:xfrm>
          <a:prstGeom prst="rect">
            <a:avLst/>
          </a:prstGeom>
          <a:noFill/>
        </p:spPr>
        <p:txBody>
          <a:bodyPr wrap="square" rtlCol="0">
            <a:spAutoFit/>
          </a:bodyPr>
          <a:lstStyle/>
          <a:p>
            <a:r>
              <a:rPr lang="en-US" dirty="0"/>
              <a:t>	A sample of 4 trajectories: </a:t>
            </a:r>
          </a:p>
        </p:txBody>
      </p:sp>
      <p:sp>
        <p:nvSpPr>
          <p:cNvPr id="7" name="TextBox 6">
            <a:extLst>
              <a:ext uri="{FF2B5EF4-FFF2-40B4-BE49-F238E27FC236}">
                <a16:creationId xmlns:a16="http://schemas.microsoft.com/office/drawing/2014/main" id="{54256ABF-5DF9-ED4B-B893-1ED7253DDBCD}"/>
              </a:ext>
            </a:extLst>
          </p:cNvPr>
          <p:cNvSpPr txBox="1"/>
          <p:nvPr/>
        </p:nvSpPr>
        <p:spPr>
          <a:xfrm>
            <a:off x="381000" y="6184900"/>
            <a:ext cx="8280400" cy="369332"/>
          </a:xfrm>
          <a:prstGeom prst="rect">
            <a:avLst/>
          </a:prstGeom>
          <a:noFill/>
        </p:spPr>
        <p:txBody>
          <a:bodyPr wrap="square" rtlCol="0">
            <a:spAutoFit/>
          </a:bodyPr>
          <a:lstStyle/>
          <a:p>
            <a:r>
              <a:rPr lang="en-US" dirty="0"/>
              <a:t>The decoherence mechanisms on an individual trajectory are indeed very different.</a:t>
            </a:r>
          </a:p>
        </p:txBody>
      </p:sp>
    </p:spTree>
    <p:extLst>
      <p:ext uri="{BB962C8B-B14F-4D97-AF65-F5344CB8AC3E}">
        <p14:creationId xmlns:p14="http://schemas.microsoft.com/office/powerpoint/2010/main" val="1309556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Text"/>
          <p:cNvSpPr txBox="1"/>
          <p:nvPr/>
        </p:nvSpPr>
        <p:spPr>
          <a:xfrm>
            <a:off x="656332" y="585476"/>
            <a:ext cx="126638" cy="373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rPr sz="844"/>
              <a:t>  </a:t>
            </a:r>
          </a:p>
        </p:txBody>
      </p:sp>
      <p:sp>
        <p:nvSpPr>
          <p:cNvPr id="564" name="Differences at individual trajectory level?"/>
          <p:cNvSpPr txBox="1"/>
          <p:nvPr/>
        </p:nvSpPr>
        <p:spPr>
          <a:xfrm>
            <a:off x="5805200" y="6095668"/>
            <a:ext cx="3514647" cy="385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defTabSz="457200">
              <a:defRPr sz="2900">
                <a:solidFill>
                  <a:schemeClr val="accent2">
                    <a:hueOff val="-1101185"/>
                    <a:satOff val="4910"/>
                    <a:lumOff val="-14610"/>
                  </a:schemeClr>
                </a:solidFill>
                <a:latin typeface="Helvetica"/>
                <a:ea typeface="Helvetica"/>
                <a:cs typeface="Helvetica"/>
                <a:sym typeface="Helvetica"/>
              </a:defRPr>
            </a:lvl1pPr>
          </a:lstStyle>
          <a:p>
            <a:endParaRPr sz="2039" dirty="0"/>
          </a:p>
        </p:txBody>
      </p:sp>
      <p:sp>
        <p:nvSpPr>
          <p:cNvPr id="3" name="TextBox 2">
            <a:extLst>
              <a:ext uri="{FF2B5EF4-FFF2-40B4-BE49-F238E27FC236}">
                <a16:creationId xmlns:a16="http://schemas.microsoft.com/office/drawing/2014/main" id="{7389325B-45BF-F342-A4ED-7009C1C47CA5}"/>
              </a:ext>
            </a:extLst>
          </p:cNvPr>
          <p:cNvSpPr txBox="1"/>
          <p:nvPr/>
        </p:nvSpPr>
        <p:spPr>
          <a:xfrm>
            <a:off x="316523" y="219491"/>
            <a:ext cx="8616462" cy="400110"/>
          </a:xfrm>
          <a:prstGeom prst="rect">
            <a:avLst/>
          </a:prstGeom>
          <a:noFill/>
        </p:spPr>
        <p:txBody>
          <a:bodyPr wrap="square" rtlCol="0">
            <a:spAutoFit/>
          </a:bodyPr>
          <a:lstStyle/>
          <a:p>
            <a:r>
              <a:rPr lang="en-US" sz="2000" u="sng" dirty="0">
                <a:solidFill>
                  <a:srgbClr val="C00000"/>
                </a:solidFill>
              </a:rPr>
              <a:t>Another Example: </a:t>
            </a:r>
            <a:r>
              <a:rPr lang="en-US" sz="2000" dirty="0"/>
              <a:t>Ethylene dynamics after photoexcitation to S</a:t>
            </a:r>
            <a:r>
              <a:rPr lang="en-US" sz="2000" baseline="-25000" dirty="0"/>
              <a:t>1</a:t>
            </a:r>
            <a:r>
              <a:rPr lang="en-US" sz="2000" dirty="0"/>
              <a:t> </a:t>
            </a:r>
          </a:p>
        </p:txBody>
      </p:sp>
      <p:sp>
        <p:nvSpPr>
          <p:cNvPr id="4" name="TextBox 3">
            <a:extLst>
              <a:ext uri="{FF2B5EF4-FFF2-40B4-BE49-F238E27FC236}">
                <a16:creationId xmlns:a16="http://schemas.microsoft.com/office/drawing/2014/main" id="{E2244602-B7E4-8D44-A1EE-36E64B0761A6}"/>
              </a:ext>
            </a:extLst>
          </p:cNvPr>
          <p:cNvSpPr txBox="1"/>
          <p:nvPr/>
        </p:nvSpPr>
        <p:spPr>
          <a:xfrm>
            <a:off x="5539155" y="2369743"/>
            <a:ext cx="3305908" cy="2585323"/>
          </a:xfrm>
          <a:prstGeom prst="rect">
            <a:avLst/>
          </a:prstGeom>
          <a:noFill/>
        </p:spPr>
        <p:txBody>
          <a:bodyPr wrap="square" rtlCol="0">
            <a:spAutoFit/>
          </a:bodyPr>
          <a:lstStyle/>
          <a:p>
            <a:r>
              <a:rPr lang="en-US" dirty="0"/>
              <a:t>Fraction of trajectories</a:t>
            </a:r>
          </a:p>
          <a:p>
            <a:endParaRPr lang="en-US" dirty="0"/>
          </a:p>
          <a:p>
            <a:endParaRPr lang="en-US" dirty="0"/>
          </a:p>
          <a:p>
            <a:endParaRPr lang="en-US" dirty="0"/>
          </a:p>
          <a:p>
            <a:endParaRPr lang="en-US" dirty="0"/>
          </a:p>
          <a:p>
            <a:endParaRPr lang="en-US" dirty="0"/>
          </a:p>
          <a:p>
            <a:endParaRPr lang="en-US" dirty="0"/>
          </a:p>
          <a:p>
            <a:r>
              <a:rPr lang="en-US" dirty="0"/>
              <a:t>Dashed lines here: electronic populations</a:t>
            </a:r>
          </a:p>
        </p:txBody>
      </p:sp>
      <p:cxnSp>
        <p:nvCxnSpPr>
          <p:cNvPr id="6" name="Straight Arrow Connector 5">
            <a:extLst>
              <a:ext uri="{FF2B5EF4-FFF2-40B4-BE49-F238E27FC236}">
                <a16:creationId xmlns:a16="http://schemas.microsoft.com/office/drawing/2014/main" id="{DB66FE5E-08CF-3043-980C-2B3B2692D1CB}"/>
              </a:ext>
            </a:extLst>
          </p:cNvPr>
          <p:cNvCxnSpPr/>
          <p:nvPr/>
        </p:nvCxnSpPr>
        <p:spPr>
          <a:xfrm flipH="1">
            <a:off x="4726022" y="2655277"/>
            <a:ext cx="1217578" cy="281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E166B5D-0D7B-5849-8114-1B43E7C7BC67}"/>
              </a:ext>
            </a:extLst>
          </p:cNvPr>
          <p:cNvCxnSpPr>
            <a:cxnSpLocks/>
          </p:cNvCxnSpPr>
          <p:nvPr/>
        </p:nvCxnSpPr>
        <p:spPr>
          <a:xfrm flipH="1">
            <a:off x="4726022" y="4450578"/>
            <a:ext cx="813133" cy="439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6B156F9-773A-2E42-9765-4E99006D5D93}"/>
              </a:ext>
            </a:extLst>
          </p:cNvPr>
          <p:cNvPicPr>
            <a:picLocks noChangeAspect="1"/>
          </p:cNvPicPr>
          <p:nvPr/>
        </p:nvPicPr>
        <p:blipFill>
          <a:blip r:embed="rId3"/>
          <a:stretch>
            <a:fillRect/>
          </a:stretch>
        </p:blipFill>
        <p:spPr>
          <a:xfrm>
            <a:off x="222246" y="1125390"/>
            <a:ext cx="4503776" cy="5277862"/>
          </a:xfrm>
          <a:prstGeom prst="rect">
            <a:avLst/>
          </a:prstGeom>
        </p:spPr>
      </p:pic>
      <p:sp>
        <p:nvSpPr>
          <p:cNvPr id="11" name="SA(3)-CASSCF(2/2) (Molpro)+DISH-XF (6-31G*)/660 trajectories">
            <a:extLst>
              <a:ext uri="{FF2B5EF4-FFF2-40B4-BE49-F238E27FC236}">
                <a16:creationId xmlns:a16="http://schemas.microsoft.com/office/drawing/2014/main" id="{0802E3D9-EB1B-BF4D-9E3A-955157DF287B}"/>
              </a:ext>
            </a:extLst>
          </p:cNvPr>
          <p:cNvSpPr txBox="1"/>
          <p:nvPr/>
        </p:nvSpPr>
        <p:spPr>
          <a:xfrm>
            <a:off x="1052296" y="785630"/>
            <a:ext cx="4142161"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defRPr sz="1800">
                <a:solidFill>
                  <a:srgbClr val="000000"/>
                </a:solidFill>
                <a:latin typeface="Helvetica"/>
                <a:ea typeface="Helvetica"/>
                <a:cs typeface="Helvetica"/>
                <a:sym typeface="Helvetica"/>
              </a:defRPr>
            </a:lvl1pPr>
          </a:lstStyle>
          <a:p>
            <a:r>
              <a:rPr sz="1266" dirty="0"/>
              <a:t>SA(3)-CASSCF(2/2) (</a:t>
            </a:r>
            <a:r>
              <a:rPr sz="1266" dirty="0" err="1"/>
              <a:t>Molpro</a:t>
            </a:r>
            <a:r>
              <a:rPr sz="1266" dirty="0"/>
              <a:t>)</a:t>
            </a:r>
            <a:r>
              <a:rPr lang="en-US" sz="1266" dirty="0"/>
              <a:t>; </a:t>
            </a:r>
            <a:r>
              <a:rPr sz="1266" dirty="0"/>
              <a:t> (6-31G*)/660 trajectories</a:t>
            </a:r>
          </a:p>
        </p:txBody>
      </p:sp>
      <p:sp>
        <p:nvSpPr>
          <p:cNvPr id="12" name="L. M. Ibele , B. F. E. Curchod, Phys.Chem.Chem.Phys., 22 , 15183 (2020)">
            <a:extLst>
              <a:ext uri="{FF2B5EF4-FFF2-40B4-BE49-F238E27FC236}">
                <a16:creationId xmlns:a16="http://schemas.microsoft.com/office/drawing/2014/main" id="{420A42AC-1070-2844-A45A-15D56D085F36}"/>
              </a:ext>
            </a:extLst>
          </p:cNvPr>
          <p:cNvSpPr txBox="1"/>
          <p:nvPr/>
        </p:nvSpPr>
        <p:spPr>
          <a:xfrm>
            <a:off x="418276" y="6502366"/>
            <a:ext cx="7906716" cy="28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000">
                <a:solidFill>
                  <a:schemeClr val="accent1">
                    <a:hueOff val="203713"/>
                    <a:lumOff val="-13818"/>
                  </a:schemeClr>
                </a:solidFill>
                <a:latin typeface="Helvetica"/>
                <a:ea typeface="Helvetica"/>
                <a:cs typeface="Helvetica"/>
                <a:sym typeface="Helvetica"/>
              </a:defRPr>
            </a:pPr>
            <a:r>
              <a:rPr lang="en-US" sz="1406" dirty="0">
                <a:solidFill>
                  <a:srgbClr val="7030A0"/>
                </a:solidFill>
              </a:rPr>
              <a:t>Molecular Tully Models: </a:t>
            </a:r>
            <a:r>
              <a:rPr sz="1406" dirty="0">
                <a:solidFill>
                  <a:srgbClr val="7030A0"/>
                </a:solidFill>
              </a:rPr>
              <a:t>L. M. </a:t>
            </a:r>
            <a:r>
              <a:rPr sz="1406" dirty="0" err="1">
                <a:solidFill>
                  <a:srgbClr val="7030A0"/>
                </a:solidFill>
              </a:rPr>
              <a:t>Ibele</a:t>
            </a:r>
            <a:r>
              <a:rPr sz="1406" dirty="0">
                <a:solidFill>
                  <a:srgbClr val="7030A0"/>
                </a:solidFill>
              </a:rPr>
              <a:t> , B. F. E. </a:t>
            </a:r>
            <a:r>
              <a:rPr sz="1406" dirty="0" err="1">
                <a:solidFill>
                  <a:srgbClr val="7030A0"/>
                </a:solidFill>
              </a:rPr>
              <a:t>Curchod</a:t>
            </a:r>
            <a:r>
              <a:rPr sz="1406" dirty="0">
                <a:solidFill>
                  <a:srgbClr val="7030A0"/>
                </a:solidFill>
              </a:rPr>
              <a:t>, </a:t>
            </a:r>
            <a:r>
              <a:rPr sz="1406" i="1" dirty="0" err="1">
                <a:solidFill>
                  <a:srgbClr val="7030A0"/>
                </a:solidFill>
              </a:rPr>
              <a:t>Phys.Chem.Chem.Phys</a:t>
            </a:r>
            <a:r>
              <a:rPr sz="1406" i="1" dirty="0">
                <a:solidFill>
                  <a:srgbClr val="7030A0"/>
                </a:solidFill>
              </a:rPr>
              <a:t>.</a:t>
            </a:r>
            <a:r>
              <a:rPr sz="1406" dirty="0">
                <a:solidFill>
                  <a:srgbClr val="7030A0"/>
                </a:solidFill>
              </a:rPr>
              <a:t>, </a:t>
            </a:r>
            <a:r>
              <a:rPr sz="1406" b="1" dirty="0">
                <a:solidFill>
                  <a:srgbClr val="7030A0"/>
                </a:solidFill>
              </a:rPr>
              <a:t>22 </a:t>
            </a:r>
            <a:r>
              <a:rPr sz="1406" dirty="0">
                <a:solidFill>
                  <a:srgbClr val="7030A0"/>
                </a:solidFill>
              </a:rPr>
              <a:t>, 15183 (2020)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6A79C-8DF8-0F47-9FBB-10C9D6BF8BA3}"/>
              </a:ext>
            </a:extLst>
          </p:cNvPr>
          <p:cNvSpPr txBox="1"/>
          <p:nvPr/>
        </p:nvSpPr>
        <p:spPr>
          <a:xfrm>
            <a:off x="246183" y="211015"/>
            <a:ext cx="8264771" cy="400110"/>
          </a:xfrm>
          <a:prstGeom prst="rect">
            <a:avLst/>
          </a:prstGeom>
          <a:noFill/>
        </p:spPr>
        <p:txBody>
          <a:bodyPr wrap="square" rtlCol="0">
            <a:spAutoFit/>
          </a:bodyPr>
          <a:lstStyle/>
          <a:p>
            <a:r>
              <a:rPr lang="en-US" sz="2000" dirty="0"/>
              <a:t>But again, on an individual trajectory level they act very differently:</a:t>
            </a:r>
          </a:p>
        </p:txBody>
      </p:sp>
      <p:pic>
        <p:nvPicPr>
          <p:cNvPr id="4" name="Picture 3">
            <a:extLst>
              <a:ext uri="{FF2B5EF4-FFF2-40B4-BE49-F238E27FC236}">
                <a16:creationId xmlns:a16="http://schemas.microsoft.com/office/drawing/2014/main" id="{36368B54-31BB-FD4C-8BB1-EBCD09167CC8}"/>
              </a:ext>
            </a:extLst>
          </p:cNvPr>
          <p:cNvPicPr>
            <a:picLocks noChangeAspect="1"/>
          </p:cNvPicPr>
          <p:nvPr/>
        </p:nvPicPr>
        <p:blipFill>
          <a:blip r:embed="rId2"/>
          <a:stretch>
            <a:fillRect/>
          </a:stretch>
        </p:blipFill>
        <p:spPr>
          <a:xfrm>
            <a:off x="5474966" y="4367725"/>
            <a:ext cx="3669034" cy="2478207"/>
          </a:xfrm>
          <a:prstGeom prst="rect">
            <a:avLst/>
          </a:prstGeom>
        </p:spPr>
      </p:pic>
      <p:sp>
        <p:nvSpPr>
          <p:cNvPr id="5" name="TextBox 4">
            <a:extLst>
              <a:ext uri="{FF2B5EF4-FFF2-40B4-BE49-F238E27FC236}">
                <a16:creationId xmlns:a16="http://schemas.microsoft.com/office/drawing/2014/main" id="{89DAA203-7EE2-F54E-A93C-2737027E6970}"/>
              </a:ext>
            </a:extLst>
          </p:cNvPr>
          <p:cNvSpPr txBox="1"/>
          <p:nvPr/>
        </p:nvSpPr>
        <p:spPr>
          <a:xfrm>
            <a:off x="746368" y="5335189"/>
            <a:ext cx="4396154" cy="369332"/>
          </a:xfrm>
          <a:prstGeom prst="rect">
            <a:avLst/>
          </a:prstGeom>
          <a:noFill/>
        </p:spPr>
        <p:txBody>
          <a:bodyPr wrap="square" rtlCol="0">
            <a:spAutoFit/>
          </a:bodyPr>
          <a:lstStyle/>
          <a:p>
            <a:r>
              <a:rPr lang="en-US" dirty="0"/>
              <a:t>Reflected also in the “decoherence indicator” </a:t>
            </a:r>
          </a:p>
        </p:txBody>
      </p:sp>
      <p:pic>
        <p:nvPicPr>
          <p:cNvPr id="6" name="Picture 5">
            <a:extLst>
              <a:ext uri="{FF2B5EF4-FFF2-40B4-BE49-F238E27FC236}">
                <a16:creationId xmlns:a16="http://schemas.microsoft.com/office/drawing/2014/main" id="{234066B1-9C1B-B044-AD0F-91ED861B061F}"/>
              </a:ext>
            </a:extLst>
          </p:cNvPr>
          <p:cNvPicPr>
            <a:picLocks noChangeAspect="1"/>
          </p:cNvPicPr>
          <p:nvPr/>
        </p:nvPicPr>
        <p:blipFill>
          <a:blip r:embed="rId3"/>
          <a:stretch>
            <a:fillRect/>
          </a:stretch>
        </p:blipFill>
        <p:spPr>
          <a:xfrm>
            <a:off x="2277557" y="5687095"/>
            <a:ext cx="1950566" cy="294425"/>
          </a:xfrm>
          <a:prstGeom prst="rect">
            <a:avLst/>
          </a:prstGeom>
        </p:spPr>
      </p:pic>
      <p:pic>
        <p:nvPicPr>
          <p:cNvPr id="9218" name="Picture 2">
            <a:extLst>
              <a:ext uri="{FF2B5EF4-FFF2-40B4-BE49-F238E27FC236}">
                <a16:creationId xmlns:a16="http://schemas.microsoft.com/office/drawing/2014/main" id="{F0B655E8-5C40-A846-BB41-6212553CB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90" y="963031"/>
            <a:ext cx="6055300" cy="4251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5DA669-0335-3948-9E85-7D1429B1AE6D}"/>
              </a:ext>
            </a:extLst>
          </p:cNvPr>
          <p:cNvSpPr txBox="1"/>
          <p:nvPr/>
        </p:nvSpPr>
        <p:spPr>
          <a:xfrm>
            <a:off x="6280490" y="1181979"/>
            <a:ext cx="2638320" cy="923330"/>
          </a:xfrm>
          <a:prstGeom prst="rect">
            <a:avLst/>
          </a:prstGeom>
          <a:noFill/>
        </p:spPr>
        <p:txBody>
          <a:bodyPr wrap="square" rtlCol="0">
            <a:spAutoFit/>
          </a:bodyPr>
          <a:lstStyle/>
          <a:p>
            <a:r>
              <a:rPr lang="en-US" dirty="0"/>
              <a:t>XF decoherence is certainly not as simple as an </a:t>
            </a:r>
            <a:r>
              <a:rPr lang="en-US" dirty="0" err="1"/>
              <a:t>expl</a:t>
            </a:r>
            <a:r>
              <a:rPr lang="en-US" dirty="0"/>
              <a:t> decay</a:t>
            </a:r>
          </a:p>
        </p:txBody>
      </p:sp>
    </p:spTree>
    <p:extLst>
      <p:ext uri="{BB962C8B-B14F-4D97-AF65-F5344CB8AC3E}">
        <p14:creationId xmlns:p14="http://schemas.microsoft.com/office/powerpoint/2010/main" val="1831103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Text"/>
          <p:cNvSpPr txBox="1"/>
          <p:nvPr/>
        </p:nvSpPr>
        <p:spPr>
          <a:xfrm>
            <a:off x="656332" y="817648"/>
            <a:ext cx="126638" cy="373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ts val="2800"/>
              </a:lnSpc>
              <a:defRPr sz="1200">
                <a:solidFill>
                  <a:srgbClr val="000000"/>
                </a:solidFill>
                <a:latin typeface="Times Roman"/>
                <a:ea typeface="Times Roman"/>
                <a:cs typeface="Times Roman"/>
                <a:sym typeface="Times Roman"/>
              </a:defRPr>
            </a:lvl1pPr>
          </a:lstStyle>
          <a:p>
            <a:r>
              <a:rPr sz="844"/>
              <a:t>  </a:t>
            </a:r>
          </a:p>
        </p:txBody>
      </p:sp>
      <p:pic>
        <p:nvPicPr>
          <p:cNvPr id="616" name="fig4eth.pdf" descr="fig4eth.pdf"/>
          <p:cNvPicPr>
            <a:picLocks noChangeAspect="1"/>
          </p:cNvPicPr>
          <p:nvPr/>
        </p:nvPicPr>
        <p:blipFill>
          <a:blip r:embed="rId3"/>
          <a:srcRect l="2205" t="8596" r="10677"/>
          <a:stretch>
            <a:fillRect/>
          </a:stretch>
        </p:blipFill>
        <p:spPr>
          <a:xfrm>
            <a:off x="3892729" y="1767840"/>
            <a:ext cx="5097860" cy="4133058"/>
          </a:xfrm>
          <a:prstGeom prst="rect">
            <a:avLst/>
          </a:prstGeom>
          <a:ln w="12700">
            <a:miter lim="400000"/>
          </a:ln>
        </p:spPr>
      </p:pic>
      <p:sp>
        <p:nvSpPr>
          <p:cNvPr id="16" name="TextBox 15">
            <a:extLst>
              <a:ext uri="{FF2B5EF4-FFF2-40B4-BE49-F238E27FC236}">
                <a16:creationId xmlns:a16="http://schemas.microsoft.com/office/drawing/2014/main" id="{E1DDC7CA-5E62-F349-A9DD-D6A4753ADD10}"/>
              </a:ext>
            </a:extLst>
          </p:cNvPr>
          <p:cNvSpPr txBox="1"/>
          <p:nvPr/>
        </p:nvSpPr>
        <p:spPr>
          <a:xfrm>
            <a:off x="782970" y="2613392"/>
            <a:ext cx="3470360" cy="1631216"/>
          </a:xfrm>
          <a:prstGeom prst="rect">
            <a:avLst/>
          </a:prstGeom>
          <a:noFill/>
        </p:spPr>
        <p:txBody>
          <a:bodyPr wrap="square" rtlCol="0">
            <a:spAutoFit/>
          </a:bodyPr>
          <a:lstStyle/>
          <a:p>
            <a:r>
              <a:rPr lang="en-US" sz="2000" dirty="0"/>
              <a:t>…and in fact, the choice of </a:t>
            </a:r>
            <a:r>
              <a:rPr lang="en-US" sz="2000" dirty="0">
                <a:solidFill>
                  <a:srgbClr val="C00000"/>
                </a:solidFill>
              </a:rPr>
              <a:t>momentum adjustment</a:t>
            </a:r>
            <a:r>
              <a:rPr lang="en-US" sz="2000" dirty="0"/>
              <a:t> can give differences similar to the differences in decoherence corrections:</a:t>
            </a:r>
          </a:p>
        </p:txBody>
      </p:sp>
      <p:sp>
        <p:nvSpPr>
          <p:cNvPr id="2" name="TextBox 1">
            <a:extLst>
              <a:ext uri="{FF2B5EF4-FFF2-40B4-BE49-F238E27FC236}">
                <a16:creationId xmlns:a16="http://schemas.microsoft.com/office/drawing/2014/main" id="{014FA40A-CAD2-694C-B90C-5DE263C6F586}"/>
              </a:ext>
            </a:extLst>
          </p:cNvPr>
          <p:cNvSpPr txBox="1"/>
          <p:nvPr/>
        </p:nvSpPr>
        <p:spPr>
          <a:xfrm>
            <a:off x="268880" y="288909"/>
            <a:ext cx="8606240" cy="1015663"/>
          </a:xfrm>
          <a:prstGeom prst="rect">
            <a:avLst/>
          </a:prstGeom>
          <a:noFill/>
        </p:spPr>
        <p:txBody>
          <a:bodyPr wrap="square" rtlCol="0">
            <a:spAutoFit/>
          </a:bodyPr>
          <a:lstStyle/>
          <a:p>
            <a:r>
              <a:rPr lang="en-US" sz="2000" dirty="0"/>
              <a:t>So, for these molecules, the SHXF and the different decoherence-corrected-SH </a:t>
            </a:r>
            <a:r>
              <a:rPr lang="en-US" sz="2000" dirty="0" err="1"/>
              <a:t>approx’s</a:t>
            </a:r>
            <a:r>
              <a:rPr lang="en-US" sz="2000" dirty="0"/>
              <a:t> all gave about the same averaged results, despite different action on individual trajectories …</a:t>
            </a:r>
          </a:p>
        </p:txBody>
      </p:sp>
      <p:sp>
        <p:nvSpPr>
          <p:cNvPr id="3" name="TextBox 2">
            <a:extLst>
              <a:ext uri="{FF2B5EF4-FFF2-40B4-BE49-F238E27FC236}">
                <a16:creationId xmlns:a16="http://schemas.microsoft.com/office/drawing/2014/main" id="{CCE8872D-17BA-2547-A61C-DC0950DCF123}"/>
              </a:ext>
            </a:extLst>
          </p:cNvPr>
          <p:cNvSpPr txBox="1"/>
          <p:nvPr/>
        </p:nvSpPr>
        <p:spPr>
          <a:xfrm>
            <a:off x="866645" y="5830900"/>
            <a:ext cx="7924800" cy="461665"/>
          </a:xfrm>
          <a:prstGeom prst="rect">
            <a:avLst/>
          </a:prstGeom>
          <a:noFill/>
        </p:spPr>
        <p:txBody>
          <a:bodyPr wrap="square" rtlCol="0">
            <a:spAutoFit/>
          </a:bodyPr>
          <a:lstStyle/>
          <a:p>
            <a:r>
              <a:rPr lang="en-US" sz="2400" dirty="0">
                <a:solidFill>
                  <a:srgbClr val="0070C0"/>
                </a:solidFill>
              </a:rPr>
              <a:t>Is this always the case for some reason??? </a:t>
            </a:r>
          </a:p>
        </p:txBody>
      </p:sp>
      <p:sp>
        <p:nvSpPr>
          <p:cNvPr id="4" name="TextBox 3">
            <a:extLst>
              <a:ext uri="{FF2B5EF4-FFF2-40B4-BE49-F238E27FC236}">
                <a16:creationId xmlns:a16="http://schemas.microsoft.com/office/drawing/2014/main" id="{A692DF21-9F85-774B-BE04-619204A14A41}"/>
              </a:ext>
            </a:extLst>
          </p:cNvPr>
          <p:cNvSpPr txBox="1"/>
          <p:nvPr/>
        </p:nvSpPr>
        <p:spPr>
          <a:xfrm>
            <a:off x="6075899" y="6155122"/>
            <a:ext cx="2194560" cy="461665"/>
          </a:xfrm>
          <a:prstGeom prst="rect">
            <a:avLst/>
          </a:prstGeom>
          <a:noFill/>
        </p:spPr>
        <p:txBody>
          <a:bodyPr wrap="square" rtlCol="0">
            <a:spAutoFit/>
          </a:bodyPr>
          <a:lstStyle/>
          <a:p>
            <a:r>
              <a:rPr lang="en-US" sz="2400" b="1" i="1" dirty="0">
                <a:solidFill>
                  <a:srgbClr val="C00000"/>
                </a:solidFill>
                <a:latin typeface="Palatino" pitchFamily="2" charset="77"/>
                <a:ea typeface="Palatino" pitchFamily="2" charset="77"/>
              </a:rPr>
              <a:t>No!!</a:t>
            </a:r>
          </a:p>
        </p:txBody>
      </p:sp>
      <p:sp>
        <p:nvSpPr>
          <p:cNvPr id="5" name="Curved Left Arrow 4">
            <a:extLst>
              <a:ext uri="{FF2B5EF4-FFF2-40B4-BE49-F238E27FC236}">
                <a16:creationId xmlns:a16="http://schemas.microsoft.com/office/drawing/2014/main" id="{4F2FC3F4-7F8D-D047-8CDA-280B0D5F522D}"/>
              </a:ext>
            </a:extLst>
          </p:cNvPr>
          <p:cNvSpPr/>
          <p:nvPr/>
        </p:nvSpPr>
        <p:spPr>
          <a:xfrm rot="10800000">
            <a:off x="153412" y="1304572"/>
            <a:ext cx="629558" cy="473578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P spid="4"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172707A-F21A-9147-B1F3-63C80C7B8009}"/>
              </a:ext>
            </a:extLst>
          </p:cNvPr>
          <p:cNvPicPr>
            <a:picLocks noChangeAspect="1"/>
          </p:cNvPicPr>
          <p:nvPr/>
        </p:nvPicPr>
        <p:blipFill>
          <a:blip r:embed="rId3"/>
          <a:stretch>
            <a:fillRect/>
          </a:stretch>
        </p:blipFill>
        <p:spPr>
          <a:xfrm>
            <a:off x="878774" y="341045"/>
            <a:ext cx="7556395" cy="1747737"/>
          </a:xfrm>
          <a:prstGeom prst="rect">
            <a:avLst/>
          </a:prstGeom>
        </p:spPr>
      </p:pic>
      <p:sp>
        <p:nvSpPr>
          <p:cNvPr id="4" name="TextBox 3">
            <a:extLst>
              <a:ext uri="{FF2B5EF4-FFF2-40B4-BE49-F238E27FC236}">
                <a16:creationId xmlns:a16="http://schemas.microsoft.com/office/drawing/2014/main" id="{BA3E0C9E-554F-034E-91E7-C2D0509EB1D0}"/>
              </a:ext>
            </a:extLst>
          </p:cNvPr>
          <p:cNvSpPr txBox="1"/>
          <p:nvPr/>
        </p:nvSpPr>
        <p:spPr>
          <a:xfrm>
            <a:off x="710675" y="2689860"/>
            <a:ext cx="7722649" cy="461665"/>
          </a:xfrm>
          <a:prstGeom prst="rect">
            <a:avLst/>
          </a:prstGeom>
          <a:noFill/>
          <a:ln w="28575">
            <a:noFill/>
          </a:ln>
        </p:spPr>
        <p:txBody>
          <a:bodyPr wrap="square" rtlCol="0">
            <a:spAutoFit/>
          </a:bodyPr>
          <a:lstStyle/>
          <a:p>
            <a:pPr algn="ctr"/>
            <a:r>
              <a:rPr lang="en-US" sz="2400" b="1" u="sng" dirty="0">
                <a:solidFill>
                  <a:srgbClr val="C00000"/>
                </a:solidFill>
              </a:rPr>
              <a:t>Outline</a:t>
            </a:r>
          </a:p>
        </p:txBody>
      </p:sp>
      <p:sp>
        <p:nvSpPr>
          <p:cNvPr id="2" name="TextBox 1">
            <a:extLst>
              <a:ext uri="{FF2B5EF4-FFF2-40B4-BE49-F238E27FC236}">
                <a16:creationId xmlns:a16="http://schemas.microsoft.com/office/drawing/2014/main" id="{9946F487-4FFD-AB4D-8D2F-CBAE6993F96E}"/>
              </a:ext>
            </a:extLst>
          </p:cNvPr>
          <p:cNvSpPr txBox="1"/>
          <p:nvPr/>
        </p:nvSpPr>
        <p:spPr>
          <a:xfrm>
            <a:off x="710675" y="3265714"/>
            <a:ext cx="8073375" cy="3785652"/>
          </a:xfrm>
          <a:prstGeom prst="rect">
            <a:avLst/>
          </a:prstGeom>
          <a:noFill/>
        </p:spPr>
        <p:txBody>
          <a:bodyPr wrap="square" rtlCol="0">
            <a:spAutoFit/>
          </a:bodyPr>
          <a:lstStyle/>
          <a:p>
            <a:pPr marL="285750" indent="-285750">
              <a:buFont typeface="Wingdings" pitchFamily="2" charset="2"/>
              <a:buChar char="v"/>
            </a:pPr>
            <a:r>
              <a:rPr lang="en-US" sz="2000" dirty="0"/>
              <a:t>The exact factorization approach (in a nutshell)</a:t>
            </a:r>
          </a:p>
          <a:p>
            <a:pPr marL="285750" indent="-285750">
              <a:buFont typeface="Wingdings" pitchFamily="2" charset="2"/>
              <a:buChar char="v"/>
            </a:pPr>
            <a:endParaRPr lang="en-US" sz="2000" dirty="0"/>
          </a:p>
          <a:p>
            <a:pPr marL="285750" indent="-285750">
              <a:buFont typeface="Wingdings" pitchFamily="2" charset="2"/>
              <a:buChar char="v"/>
            </a:pPr>
            <a:r>
              <a:rPr lang="en-US" sz="2000" dirty="0"/>
              <a:t>Exact-factorization-based surface hopping</a:t>
            </a:r>
          </a:p>
          <a:p>
            <a:pPr lvl="2"/>
            <a:r>
              <a:rPr lang="en-US" sz="2000" dirty="0"/>
              <a:t>-- first-principles decoherence correction</a:t>
            </a:r>
          </a:p>
          <a:p>
            <a:pPr lvl="2"/>
            <a:r>
              <a:rPr lang="en-US" sz="2000" dirty="0"/>
              <a:t>-- electronic transitions induced by the quantum momentum</a:t>
            </a:r>
          </a:p>
          <a:p>
            <a:endParaRPr lang="en-US" sz="2000" dirty="0"/>
          </a:p>
          <a:p>
            <a:pPr marL="285750" indent="-285750">
              <a:buFont typeface="Wingdings" pitchFamily="2" charset="2"/>
              <a:buChar char="v"/>
            </a:pPr>
            <a:r>
              <a:rPr lang="en-US" sz="2000" dirty="0"/>
              <a:t>Extension to photons in polaritonic chemistry</a:t>
            </a:r>
          </a:p>
          <a:p>
            <a:r>
              <a:rPr lang="en-US" sz="2000" dirty="0"/>
              <a:t>		-- </a:t>
            </a:r>
            <a:r>
              <a:rPr lang="en-US" sz="2000" dirty="0">
                <a:solidFill>
                  <a:schemeClr val="bg2">
                    <a:lumMod val="75000"/>
                  </a:schemeClr>
                </a:solidFill>
              </a:rPr>
              <a:t>cavity-modified time-dependent potential energy surfaces</a:t>
            </a:r>
          </a:p>
          <a:p>
            <a:r>
              <a:rPr lang="en-US" sz="2000" dirty="0"/>
              <a:t>		-- understanding errors in classical trajectory methods for photons  </a:t>
            </a:r>
          </a:p>
          <a:p>
            <a:pPr lvl="2"/>
            <a:endParaRPr lang="en-US" sz="2000" dirty="0"/>
          </a:p>
          <a:p>
            <a:pPr lvl="2"/>
            <a:endParaRPr lang="en-US" sz="2000" dirty="0"/>
          </a:p>
          <a:p>
            <a:pPr lvl="2"/>
            <a:endParaRPr lang="en-US" sz="2000" dirty="0"/>
          </a:p>
        </p:txBody>
      </p:sp>
    </p:spTree>
    <p:extLst>
      <p:ext uri="{BB962C8B-B14F-4D97-AF65-F5344CB8AC3E}">
        <p14:creationId xmlns:p14="http://schemas.microsoft.com/office/powerpoint/2010/main" val="570795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295F4-AE84-7348-B019-8F29AE3C7FF9}"/>
              </a:ext>
            </a:extLst>
          </p:cNvPr>
          <p:cNvSpPr txBox="1"/>
          <p:nvPr/>
        </p:nvSpPr>
        <p:spPr>
          <a:xfrm>
            <a:off x="514350" y="274320"/>
            <a:ext cx="8046720" cy="461665"/>
          </a:xfrm>
          <a:prstGeom prst="rect">
            <a:avLst/>
          </a:prstGeom>
          <a:noFill/>
        </p:spPr>
        <p:txBody>
          <a:bodyPr wrap="square" rtlCol="0">
            <a:spAutoFit/>
          </a:bodyPr>
          <a:lstStyle/>
          <a:p>
            <a:r>
              <a:rPr lang="en-US" sz="2400" dirty="0"/>
              <a:t>Electronic transitions mediated by the quantum momentum:</a:t>
            </a:r>
          </a:p>
        </p:txBody>
      </p:sp>
      <p:sp>
        <p:nvSpPr>
          <p:cNvPr id="3" name="TextBox 2">
            <a:extLst>
              <a:ext uri="{FF2B5EF4-FFF2-40B4-BE49-F238E27FC236}">
                <a16:creationId xmlns:a16="http://schemas.microsoft.com/office/drawing/2014/main" id="{234370C7-D3F2-184B-9DC6-A8748F26286E}"/>
              </a:ext>
            </a:extLst>
          </p:cNvPr>
          <p:cNvSpPr txBox="1"/>
          <p:nvPr/>
        </p:nvSpPr>
        <p:spPr>
          <a:xfrm>
            <a:off x="514350" y="776998"/>
            <a:ext cx="8248650" cy="461665"/>
          </a:xfrm>
          <a:prstGeom prst="rect">
            <a:avLst/>
          </a:prstGeom>
          <a:noFill/>
        </p:spPr>
        <p:txBody>
          <a:bodyPr wrap="square" rtlCol="0">
            <a:spAutoFit/>
          </a:bodyPr>
          <a:lstStyle/>
          <a:p>
            <a:r>
              <a:rPr lang="en-US" sz="2400" dirty="0"/>
              <a:t>Dynamics through </a:t>
            </a:r>
            <a:r>
              <a:rPr lang="en-US" sz="2400" dirty="0">
                <a:solidFill>
                  <a:srgbClr val="C00000"/>
                </a:solidFill>
              </a:rPr>
              <a:t>three-state intersection </a:t>
            </a:r>
            <a:r>
              <a:rPr lang="en-US" sz="2400" dirty="0"/>
              <a:t>in uracil cation</a:t>
            </a:r>
          </a:p>
        </p:txBody>
      </p:sp>
      <p:pic>
        <p:nvPicPr>
          <p:cNvPr id="4" name="Screen Shot 2019-10-29 at 11.20.32.png" descr="Screen Shot 2019-10-29 at 11.20.32.png">
            <a:extLst>
              <a:ext uri="{FF2B5EF4-FFF2-40B4-BE49-F238E27FC236}">
                <a16:creationId xmlns:a16="http://schemas.microsoft.com/office/drawing/2014/main" id="{B8AA6903-4229-CC4C-83CF-B9BAC5AB22D1}"/>
              </a:ext>
            </a:extLst>
          </p:cNvPr>
          <p:cNvPicPr>
            <a:picLocks noChangeAspect="1"/>
          </p:cNvPicPr>
          <p:nvPr/>
        </p:nvPicPr>
        <p:blipFill>
          <a:blip r:embed="rId3"/>
          <a:srcRect l="867" t="24076" r="8355" b="5159"/>
          <a:stretch>
            <a:fillRect/>
          </a:stretch>
        </p:blipFill>
        <p:spPr>
          <a:xfrm>
            <a:off x="2361305" y="1604409"/>
            <a:ext cx="1766180" cy="1258653"/>
          </a:xfrm>
          <a:prstGeom prst="rect">
            <a:avLst/>
          </a:prstGeom>
          <a:ln w="12700">
            <a:miter lim="400000"/>
          </a:ln>
        </p:spPr>
      </p:pic>
      <p:pic>
        <p:nvPicPr>
          <p:cNvPr id="7" name="Picture 6" descr="Chart&#10;&#10;Description automatically generated with medium confidence">
            <a:extLst>
              <a:ext uri="{FF2B5EF4-FFF2-40B4-BE49-F238E27FC236}">
                <a16:creationId xmlns:a16="http://schemas.microsoft.com/office/drawing/2014/main" id="{C7246AD0-A5F2-F942-9408-95788A816100}"/>
              </a:ext>
            </a:extLst>
          </p:cNvPr>
          <p:cNvPicPr>
            <a:picLocks noChangeAspect="1"/>
          </p:cNvPicPr>
          <p:nvPr/>
        </p:nvPicPr>
        <p:blipFill>
          <a:blip r:embed="rId4"/>
          <a:stretch>
            <a:fillRect/>
          </a:stretch>
        </p:blipFill>
        <p:spPr>
          <a:xfrm>
            <a:off x="5560488" y="2148970"/>
            <a:ext cx="3202512" cy="3423920"/>
          </a:xfrm>
          <a:prstGeom prst="rect">
            <a:avLst/>
          </a:prstGeom>
        </p:spPr>
      </p:pic>
      <p:sp>
        <p:nvSpPr>
          <p:cNvPr id="8" name="TextBox 7">
            <a:extLst>
              <a:ext uri="{FF2B5EF4-FFF2-40B4-BE49-F238E27FC236}">
                <a16:creationId xmlns:a16="http://schemas.microsoft.com/office/drawing/2014/main" id="{58AAC683-8990-6A49-BF5D-E486A2BA0EDF}"/>
              </a:ext>
            </a:extLst>
          </p:cNvPr>
          <p:cNvSpPr txBox="1"/>
          <p:nvPr/>
        </p:nvSpPr>
        <p:spPr>
          <a:xfrm>
            <a:off x="899160" y="5545080"/>
            <a:ext cx="7863840" cy="1200329"/>
          </a:xfrm>
          <a:prstGeom prst="rect">
            <a:avLst/>
          </a:prstGeom>
          <a:noFill/>
        </p:spPr>
        <p:txBody>
          <a:bodyPr wrap="square" rtlCol="0">
            <a:spAutoFit/>
          </a:bodyPr>
          <a:lstStyle/>
          <a:p>
            <a:r>
              <a:rPr lang="en-US" dirty="0"/>
              <a:t>Vibronic coupling model fitted to EOM-IP-CCSD, with MCTDH calculations: </a:t>
            </a:r>
          </a:p>
          <a:p>
            <a:r>
              <a:rPr lang="en-US" dirty="0"/>
              <a:t> </a:t>
            </a:r>
            <a:r>
              <a:rPr lang="en-US" dirty="0">
                <a:solidFill>
                  <a:srgbClr val="7030A0"/>
                </a:solidFill>
              </a:rPr>
              <a:t>M. </a:t>
            </a:r>
            <a:r>
              <a:rPr lang="en-US" dirty="0" err="1">
                <a:solidFill>
                  <a:srgbClr val="7030A0"/>
                </a:solidFill>
              </a:rPr>
              <a:t>Assmann</a:t>
            </a:r>
            <a:r>
              <a:rPr lang="en-US" dirty="0">
                <a:solidFill>
                  <a:srgbClr val="7030A0"/>
                </a:solidFill>
              </a:rPr>
              <a:t>, H. </a:t>
            </a:r>
            <a:r>
              <a:rPr lang="en-US" dirty="0" err="1">
                <a:solidFill>
                  <a:srgbClr val="7030A0"/>
                </a:solidFill>
              </a:rPr>
              <a:t>Köppel</a:t>
            </a:r>
            <a:r>
              <a:rPr lang="en-US" dirty="0">
                <a:solidFill>
                  <a:srgbClr val="7030A0"/>
                </a:solidFill>
              </a:rPr>
              <a:t>, S. </a:t>
            </a:r>
            <a:r>
              <a:rPr lang="en-US" dirty="0" err="1">
                <a:solidFill>
                  <a:srgbClr val="7030A0"/>
                </a:solidFill>
              </a:rPr>
              <a:t>Matsika</a:t>
            </a:r>
            <a:r>
              <a:rPr lang="en-US" dirty="0">
                <a:solidFill>
                  <a:srgbClr val="7030A0"/>
                </a:solidFill>
              </a:rPr>
              <a:t> JPCA </a:t>
            </a:r>
            <a:r>
              <a:rPr lang="en-US" b="1" dirty="0">
                <a:solidFill>
                  <a:srgbClr val="7030A0"/>
                </a:solidFill>
              </a:rPr>
              <a:t>119</a:t>
            </a:r>
            <a:r>
              <a:rPr lang="en-US" dirty="0">
                <a:solidFill>
                  <a:srgbClr val="7030A0"/>
                </a:solidFill>
              </a:rPr>
              <a:t>, 866 (2015)</a:t>
            </a:r>
          </a:p>
          <a:p>
            <a:r>
              <a:rPr lang="en-US" sz="1600" dirty="0">
                <a:solidFill>
                  <a:srgbClr val="7030A0"/>
                </a:solidFill>
              </a:rPr>
              <a:t>S. </a:t>
            </a:r>
            <a:r>
              <a:rPr lang="en-US" sz="1600" dirty="0" err="1">
                <a:solidFill>
                  <a:srgbClr val="7030A0"/>
                </a:solidFill>
              </a:rPr>
              <a:t>Matsika</a:t>
            </a:r>
            <a:r>
              <a:rPr lang="en-US" sz="1600" dirty="0">
                <a:solidFill>
                  <a:srgbClr val="7030A0"/>
                </a:solidFill>
              </a:rPr>
              <a:t>, Chem. Phys. </a:t>
            </a:r>
            <a:r>
              <a:rPr lang="en-US" sz="1600" b="1" dirty="0">
                <a:solidFill>
                  <a:srgbClr val="7030A0"/>
                </a:solidFill>
              </a:rPr>
              <a:t>349</a:t>
            </a:r>
            <a:r>
              <a:rPr lang="en-US" sz="1600" dirty="0">
                <a:solidFill>
                  <a:srgbClr val="7030A0"/>
                </a:solidFill>
              </a:rPr>
              <a:t>, 356 (2008)</a:t>
            </a:r>
          </a:p>
          <a:p>
            <a:endParaRPr lang="en-US" dirty="0">
              <a:solidFill>
                <a:srgbClr val="7030A0"/>
              </a:solidFill>
            </a:endParaRPr>
          </a:p>
        </p:txBody>
      </p:sp>
      <p:sp>
        <p:nvSpPr>
          <p:cNvPr id="9" name="TextBox 8">
            <a:extLst>
              <a:ext uri="{FF2B5EF4-FFF2-40B4-BE49-F238E27FC236}">
                <a16:creationId xmlns:a16="http://schemas.microsoft.com/office/drawing/2014/main" id="{6FDE0E8C-87D6-8E48-A58D-E9ECE67BF3E1}"/>
              </a:ext>
            </a:extLst>
          </p:cNvPr>
          <p:cNvSpPr txBox="1"/>
          <p:nvPr/>
        </p:nvSpPr>
        <p:spPr>
          <a:xfrm>
            <a:off x="640080" y="3645015"/>
            <a:ext cx="3840480" cy="923330"/>
          </a:xfrm>
          <a:prstGeom prst="rect">
            <a:avLst/>
          </a:prstGeom>
          <a:noFill/>
        </p:spPr>
        <p:txBody>
          <a:bodyPr wrap="square" rtlCol="0">
            <a:spAutoFit/>
          </a:bodyPr>
          <a:lstStyle/>
          <a:p>
            <a:r>
              <a:rPr lang="en-US" dirty="0"/>
              <a:t>Initial state: the adiabatic D</a:t>
            </a:r>
            <a:r>
              <a:rPr lang="en-US" baseline="-25000" dirty="0"/>
              <a:t>2</a:t>
            </a:r>
            <a:r>
              <a:rPr lang="en-US" dirty="0"/>
              <a:t> excited state of the cation, at the geometry of the neutral.  </a:t>
            </a:r>
          </a:p>
        </p:txBody>
      </p:sp>
    </p:spTree>
    <p:extLst>
      <p:ext uri="{BB962C8B-B14F-4D97-AF65-F5344CB8AC3E}">
        <p14:creationId xmlns:p14="http://schemas.microsoft.com/office/powerpoint/2010/main" val="227507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4786B-567A-B446-906B-925C201C5640}"/>
              </a:ext>
            </a:extLst>
          </p:cNvPr>
          <p:cNvPicPr>
            <a:picLocks noChangeAspect="1"/>
          </p:cNvPicPr>
          <p:nvPr/>
        </p:nvPicPr>
        <p:blipFill>
          <a:blip r:embed="rId3"/>
          <a:stretch>
            <a:fillRect/>
          </a:stretch>
        </p:blipFill>
        <p:spPr>
          <a:xfrm>
            <a:off x="298394" y="981809"/>
            <a:ext cx="5864971" cy="4315460"/>
          </a:xfrm>
          <a:prstGeom prst="rect">
            <a:avLst/>
          </a:prstGeom>
        </p:spPr>
      </p:pic>
      <p:sp>
        <p:nvSpPr>
          <p:cNvPr id="3" name="TextBox 2">
            <a:extLst>
              <a:ext uri="{FF2B5EF4-FFF2-40B4-BE49-F238E27FC236}">
                <a16:creationId xmlns:a16="http://schemas.microsoft.com/office/drawing/2014/main" id="{A7D9B4A6-B66A-BD4F-9636-0046611ADB19}"/>
              </a:ext>
            </a:extLst>
          </p:cNvPr>
          <p:cNvSpPr txBox="1"/>
          <p:nvPr/>
        </p:nvSpPr>
        <p:spPr>
          <a:xfrm>
            <a:off x="400049" y="182638"/>
            <a:ext cx="8248650" cy="461665"/>
          </a:xfrm>
          <a:prstGeom prst="rect">
            <a:avLst/>
          </a:prstGeom>
          <a:noFill/>
        </p:spPr>
        <p:txBody>
          <a:bodyPr wrap="square" rtlCol="0">
            <a:spAutoFit/>
          </a:bodyPr>
          <a:lstStyle/>
          <a:p>
            <a:r>
              <a:rPr lang="en-US" sz="2400" dirty="0"/>
              <a:t>Dynamics through </a:t>
            </a:r>
            <a:r>
              <a:rPr lang="en-US" sz="2400" dirty="0">
                <a:solidFill>
                  <a:srgbClr val="C00000"/>
                </a:solidFill>
              </a:rPr>
              <a:t>three-state intersection </a:t>
            </a:r>
            <a:r>
              <a:rPr lang="en-US" sz="2400" dirty="0"/>
              <a:t>in uracil cation</a:t>
            </a:r>
          </a:p>
        </p:txBody>
      </p:sp>
      <p:sp>
        <p:nvSpPr>
          <p:cNvPr id="4" name="TextBox 3">
            <a:extLst>
              <a:ext uri="{FF2B5EF4-FFF2-40B4-BE49-F238E27FC236}">
                <a16:creationId xmlns:a16="http://schemas.microsoft.com/office/drawing/2014/main" id="{43A98DBB-6B4B-FC44-A921-2557E5AF38FD}"/>
              </a:ext>
            </a:extLst>
          </p:cNvPr>
          <p:cNvSpPr txBox="1"/>
          <p:nvPr/>
        </p:nvSpPr>
        <p:spPr>
          <a:xfrm>
            <a:off x="6111240" y="1414780"/>
            <a:ext cx="2773680" cy="1015663"/>
          </a:xfrm>
          <a:prstGeom prst="rect">
            <a:avLst/>
          </a:prstGeom>
          <a:noFill/>
        </p:spPr>
        <p:txBody>
          <a:bodyPr wrap="square" rtlCol="0">
            <a:spAutoFit/>
          </a:bodyPr>
          <a:lstStyle/>
          <a:p>
            <a:r>
              <a:rPr lang="en-US" sz="2000" dirty="0"/>
              <a:t>SHXF gives a significant improvement over the other SH methods!</a:t>
            </a:r>
          </a:p>
        </p:txBody>
      </p:sp>
      <p:sp>
        <p:nvSpPr>
          <p:cNvPr id="5" name="TextBox 4">
            <a:extLst>
              <a:ext uri="{FF2B5EF4-FFF2-40B4-BE49-F238E27FC236}">
                <a16:creationId xmlns:a16="http://schemas.microsoft.com/office/drawing/2014/main" id="{5225DA4E-60A8-774A-952B-EB04325FE09C}"/>
              </a:ext>
            </a:extLst>
          </p:cNvPr>
          <p:cNvSpPr txBox="1"/>
          <p:nvPr/>
        </p:nvSpPr>
        <p:spPr>
          <a:xfrm>
            <a:off x="3916680" y="5392721"/>
            <a:ext cx="2514600" cy="923330"/>
          </a:xfrm>
          <a:prstGeom prst="rect">
            <a:avLst/>
          </a:prstGeom>
          <a:noFill/>
        </p:spPr>
        <p:txBody>
          <a:bodyPr wrap="square" rtlCol="0">
            <a:spAutoFit/>
          </a:bodyPr>
          <a:lstStyle/>
          <a:p>
            <a:r>
              <a:rPr lang="en-US" dirty="0"/>
              <a:t>We find about twice as many D</a:t>
            </a:r>
            <a:r>
              <a:rPr lang="en-US" baseline="-25000" dirty="0"/>
              <a:t>2</a:t>
            </a:r>
            <a:r>
              <a:rPr lang="en-US" dirty="0"/>
              <a:t>-D</a:t>
            </a:r>
            <a:r>
              <a:rPr lang="en-US" baseline="-25000" dirty="0"/>
              <a:t>0</a:t>
            </a:r>
            <a:r>
              <a:rPr lang="en-US" dirty="0"/>
              <a:t> hops in SHXF c.f. the others. </a:t>
            </a:r>
          </a:p>
        </p:txBody>
      </p:sp>
      <p:cxnSp>
        <p:nvCxnSpPr>
          <p:cNvPr id="7" name="Straight Arrow Connector 6">
            <a:extLst>
              <a:ext uri="{FF2B5EF4-FFF2-40B4-BE49-F238E27FC236}">
                <a16:creationId xmlns:a16="http://schemas.microsoft.com/office/drawing/2014/main" id="{69B219A7-59A2-EE42-B504-E5772E08701A}"/>
              </a:ext>
            </a:extLst>
          </p:cNvPr>
          <p:cNvCxnSpPr>
            <a:cxnSpLocks/>
          </p:cNvCxnSpPr>
          <p:nvPr/>
        </p:nvCxnSpPr>
        <p:spPr>
          <a:xfrm flipH="1" flipV="1">
            <a:off x="1195125" y="4892040"/>
            <a:ext cx="298395" cy="10820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AEC228-8647-D342-BF2E-B6FCE9CB5613}"/>
              </a:ext>
            </a:extLst>
          </p:cNvPr>
          <p:cNvSpPr txBox="1"/>
          <p:nvPr/>
        </p:nvSpPr>
        <p:spPr>
          <a:xfrm>
            <a:off x="557474" y="5854386"/>
            <a:ext cx="2621280" cy="646331"/>
          </a:xfrm>
          <a:prstGeom prst="rect">
            <a:avLst/>
          </a:prstGeom>
          <a:noFill/>
        </p:spPr>
        <p:txBody>
          <a:bodyPr wrap="square" rtlCol="0">
            <a:spAutoFit/>
          </a:bodyPr>
          <a:lstStyle/>
          <a:p>
            <a:r>
              <a:rPr lang="en-US" dirty="0"/>
              <a:t>Simultaneous rise of D</a:t>
            </a:r>
            <a:r>
              <a:rPr lang="en-US" baseline="-25000" dirty="0"/>
              <a:t>0</a:t>
            </a:r>
            <a:r>
              <a:rPr lang="en-US" dirty="0"/>
              <a:t> and D</a:t>
            </a:r>
            <a:r>
              <a:rPr lang="en-US" baseline="-25000" dirty="0"/>
              <a:t>1</a:t>
            </a:r>
            <a:r>
              <a:rPr lang="en-US" dirty="0"/>
              <a:t> </a:t>
            </a:r>
            <a:r>
              <a:rPr lang="en-US" dirty="0">
                <a:sym typeface="Wingdings" pitchFamily="2" charset="2"/>
              </a:rPr>
              <a:t> 3-state CI</a:t>
            </a:r>
            <a:endParaRPr lang="en-US" dirty="0"/>
          </a:p>
        </p:txBody>
      </p:sp>
      <p:sp>
        <p:nvSpPr>
          <p:cNvPr id="14" name="Oval 13">
            <a:extLst>
              <a:ext uri="{FF2B5EF4-FFF2-40B4-BE49-F238E27FC236}">
                <a16:creationId xmlns:a16="http://schemas.microsoft.com/office/drawing/2014/main" id="{7A0192A8-CDC9-3E4F-B909-7EF118E8F997}"/>
              </a:ext>
            </a:extLst>
          </p:cNvPr>
          <p:cNvSpPr/>
          <p:nvPr/>
        </p:nvSpPr>
        <p:spPr>
          <a:xfrm>
            <a:off x="1661160" y="1447631"/>
            <a:ext cx="1965960" cy="359426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15" name="Straight Arrow Connector 14">
            <a:extLst>
              <a:ext uri="{FF2B5EF4-FFF2-40B4-BE49-F238E27FC236}">
                <a16:creationId xmlns:a16="http://schemas.microsoft.com/office/drawing/2014/main" id="{787DD90D-47A7-9E44-9245-0E90CAB96D57}"/>
              </a:ext>
            </a:extLst>
          </p:cNvPr>
          <p:cNvCxnSpPr>
            <a:cxnSpLocks/>
          </p:cNvCxnSpPr>
          <p:nvPr/>
        </p:nvCxnSpPr>
        <p:spPr>
          <a:xfrm flipH="1" flipV="1">
            <a:off x="3349597" y="4739809"/>
            <a:ext cx="1015449" cy="67056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50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F46E4A-076E-FF4F-9C07-4EDDCAC8A862}"/>
              </a:ext>
            </a:extLst>
          </p:cNvPr>
          <p:cNvSpPr txBox="1"/>
          <p:nvPr/>
        </p:nvSpPr>
        <p:spPr>
          <a:xfrm>
            <a:off x="655320" y="243840"/>
            <a:ext cx="7467600" cy="400110"/>
          </a:xfrm>
          <a:prstGeom prst="rect">
            <a:avLst/>
          </a:prstGeom>
          <a:noFill/>
        </p:spPr>
        <p:txBody>
          <a:bodyPr wrap="square" rtlCol="0">
            <a:spAutoFit/>
          </a:bodyPr>
          <a:lstStyle/>
          <a:p>
            <a:r>
              <a:rPr lang="en-US" sz="2000" dirty="0"/>
              <a:t>Taking a closer look at individual trajectories reveals why:</a:t>
            </a:r>
          </a:p>
        </p:txBody>
      </p:sp>
      <p:grpSp>
        <p:nvGrpSpPr>
          <p:cNvPr id="8" name="Group 7">
            <a:extLst>
              <a:ext uri="{FF2B5EF4-FFF2-40B4-BE49-F238E27FC236}">
                <a16:creationId xmlns:a16="http://schemas.microsoft.com/office/drawing/2014/main" id="{655A3E47-8207-E840-9E35-6E9F2812CDA0}"/>
              </a:ext>
            </a:extLst>
          </p:cNvPr>
          <p:cNvGrpSpPr/>
          <p:nvPr/>
        </p:nvGrpSpPr>
        <p:grpSpPr>
          <a:xfrm>
            <a:off x="0" y="853440"/>
            <a:ext cx="6182360" cy="4337744"/>
            <a:chOff x="462280" y="1316990"/>
            <a:chExt cx="7035800" cy="4986714"/>
          </a:xfrm>
        </p:grpSpPr>
        <p:pic>
          <p:nvPicPr>
            <p:cNvPr id="4" name="Picture 3">
              <a:extLst>
                <a:ext uri="{FF2B5EF4-FFF2-40B4-BE49-F238E27FC236}">
                  <a16:creationId xmlns:a16="http://schemas.microsoft.com/office/drawing/2014/main" id="{259741AB-88D0-D642-B7EB-B29FEEA076B7}"/>
                </a:ext>
              </a:extLst>
            </p:cNvPr>
            <p:cNvPicPr>
              <a:picLocks noChangeAspect="1"/>
            </p:cNvPicPr>
            <p:nvPr/>
          </p:nvPicPr>
          <p:blipFill>
            <a:blip r:embed="rId3"/>
            <a:stretch>
              <a:fillRect/>
            </a:stretch>
          </p:blipFill>
          <p:spPr>
            <a:xfrm>
              <a:off x="462280" y="1316990"/>
              <a:ext cx="7035800" cy="4986714"/>
            </a:xfrm>
            <a:prstGeom prst="rect">
              <a:avLst/>
            </a:prstGeom>
          </p:spPr>
        </p:pic>
        <p:sp>
          <p:nvSpPr>
            <p:cNvPr id="5" name="TextBox 4">
              <a:extLst>
                <a:ext uri="{FF2B5EF4-FFF2-40B4-BE49-F238E27FC236}">
                  <a16:creationId xmlns:a16="http://schemas.microsoft.com/office/drawing/2014/main" id="{C51A34FB-F45F-6242-9297-EABEEEB83B4C}"/>
                </a:ext>
              </a:extLst>
            </p:cNvPr>
            <p:cNvSpPr txBox="1"/>
            <p:nvPr/>
          </p:nvSpPr>
          <p:spPr>
            <a:xfrm>
              <a:off x="1874520" y="2392680"/>
              <a:ext cx="502920" cy="369332"/>
            </a:xfrm>
            <a:prstGeom prst="rect">
              <a:avLst/>
            </a:prstGeom>
            <a:noFill/>
          </p:spPr>
          <p:txBody>
            <a:bodyPr wrap="square" rtlCol="0">
              <a:spAutoFit/>
            </a:bodyPr>
            <a:lstStyle/>
            <a:p>
              <a:r>
                <a:rPr lang="en-US" dirty="0">
                  <a:solidFill>
                    <a:srgbClr val="0070C0"/>
                  </a:solidFill>
                </a:rPr>
                <a:t>D</a:t>
              </a:r>
              <a:r>
                <a:rPr lang="en-US" baseline="-25000" dirty="0">
                  <a:solidFill>
                    <a:srgbClr val="0070C0"/>
                  </a:solidFill>
                </a:rPr>
                <a:t>2</a:t>
              </a:r>
            </a:p>
          </p:txBody>
        </p:sp>
        <p:sp>
          <p:nvSpPr>
            <p:cNvPr id="6" name="TextBox 5">
              <a:extLst>
                <a:ext uri="{FF2B5EF4-FFF2-40B4-BE49-F238E27FC236}">
                  <a16:creationId xmlns:a16="http://schemas.microsoft.com/office/drawing/2014/main" id="{B56608CA-BA91-3642-A692-2817B503AFC9}"/>
                </a:ext>
              </a:extLst>
            </p:cNvPr>
            <p:cNvSpPr txBox="1"/>
            <p:nvPr/>
          </p:nvSpPr>
          <p:spPr>
            <a:xfrm>
              <a:off x="2834640" y="4450080"/>
              <a:ext cx="502920" cy="369332"/>
            </a:xfrm>
            <a:prstGeom prst="rect">
              <a:avLst/>
            </a:prstGeom>
            <a:noFill/>
          </p:spPr>
          <p:txBody>
            <a:bodyPr wrap="square" rtlCol="0">
              <a:spAutoFit/>
            </a:bodyPr>
            <a:lstStyle/>
            <a:p>
              <a:r>
                <a:rPr lang="en-US" dirty="0">
                  <a:solidFill>
                    <a:srgbClr val="FF0000"/>
                  </a:solidFill>
                </a:rPr>
                <a:t>D</a:t>
              </a:r>
              <a:r>
                <a:rPr lang="en-US" baseline="-25000" dirty="0">
                  <a:solidFill>
                    <a:srgbClr val="FF0000"/>
                  </a:solidFill>
                </a:rPr>
                <a:t>1</a:t>
              </a:r>
            </a:p>
          </p:txBody>
        </p:sp>
        <p:sp>
          <p:nvSpPr>
            <p:cNvPr id="7" name="TextBox 6">
              <a:extLst>
                <a:ext uri="{FF2B5EF4-FFF2-40B4-BE49-F238E27FC236}">
                  <a16:creationId xmlns:a16="http://schemas.microsoft.com/office/drawing/2014/main" id="{53202E10-800F-2048-B073-992E3B88C1D8}"/>
                </a:ext>
              </a:extLst>
            </p:cNvPr>
            <p:cNvSpPr txBox="1"/>
            <p:nvPr/>
          </p:nvSpPr>
          <p:spPr>
            <a:xfrm>
              <a:off x="1828800" y="4634746"/>
              <a:ext cx="502920" cy="369332"/>
            </a:xfrm>
            <a:prstGeom prst="rect">
              <a:avLst/>
            </a:prstGeom>
            <a:noFill/>
          </p:spPr>
          <p:txBody>
            <a:bodyPr wrap="square" rtlCol="0">
              <a:spAutoFit/>
            </a:bodyPr>
            <a:lstStyle/>
            <a:p>
              <a:r>
                <a:rPr lang="en-US" dirty="0">
                  <a:solidFill>
                    <a:srgbClr val="00B050"/>
                  </a:solidFill>
                </a:rPr>
                <a:t>D</a:t>
              </a:r>
              <a:r>
                <a:rPr lang="en-US" baseline="-25000" dirty="0">
                  <a:solidFill>
                    <a:srgbClr val="00B050"/>
                  </a:solidFill>
                </a:rPr>
                <a:t>0</a:t>
              </a:r>
            </a:p>
          </p:txBody>
        </p:sp>
      </p:grpSp>
      <p:cxnSp>
        <p:nvCxnSpPr>
          <p:cNvPr id="10" name="Straight Connector 9">
            <a:extLst>
              <a:ext uri="{FF2B5EF4-FFF2-40B4-BE49-F238E27FC236}">
                <a16:creationId xmlns:a16="http://schemas.microsoft.com/office/drawing/2014/main" id="{E02EA232-A1D5-F748-9672-5E8C39FFEAD7}"/>
              </a:ext>
            </a:extLst>
          </p:cNvPr>
          <p:cNvCxnSpPr/>
          <p:nvPr/>
        </p:nvCxnSpPr>
        <p:spPr>
          <a:xfrm>
            <a:off x="1036320" y="2377440"/>
            <a:ext cx="42557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CD95B1A-34AD-BC40-8748-ED82DD354FF3}"/>
              </a:ext>
            </a:extLst>
          </p:cNvPr>
          <p:cNvCxnSpPr/>
          <p:nvPr/>
        </p:nvCxnSpPr>
        <p:spPr>
          <a:xfrm>
            <a:off x="1036320" y="2529840"/>
            <a:ext cx="42557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1E8E83C-5A01-924A-863B-05C823CEE58E}"/>
              </a:ext>
            </a:extLst>
          </p:cNvPr>
          <p:cNvCxnSpPr/>
          <p:nvPr/>
        </p:nvCxnSpPr>
        <p:spPr>
          <a:xfrm>
            <a:off x="1036320" y="2712720"/>
            <a:ext cx="42557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6D48C7F-B898-5540-A3EE-0FAC6B6AB780}"/>
              </a:ext>
            </a:extLst>
          </p:cNvPr>
          <p:cNvSpPr txBox="1"/>
          <p:nvPr/>
        </p:nvSpPr>
        <p:spPr>
          <a:xfrm>
            <a:off x="1461894" y="2213988"/>
            <a:ext cx="662874" cy="307777"/>
          </a:xfrm>
          <a:prstGeom prst="rect">
            <a:avLst/>
          </a:prstGeom>
          <a:noFill/>
        </p:spPr>
        <p:txBody>
          <a:bodyPr wrap="square" rtlCol="0">
            <a:spAutoFit/>
          </a:bodyPr>
          <a:lstStyle/>
          <a:p>
            <a:r>
              <a:rPr lang="en-US" sz="1400" dirty="0"/>
              <a:t>SHXF</a:t>
            </a:r>
          </a:p>
        </p:txBody>
      </p:sp>
      <p:sp>
        <p:nvSpPr>
          <p:cNvPr id="14" name="TextBox 13">
            <a:extLst>
              <a:ext uri="{FF2B5EF4-FFF2-40B4-BE49-F238E27FC236}">
                <a16:creationId xmlns:a16="http://schemas.microsoft.com/office/drawing/2014/main" id="{59FA1F77-07A7-DB40-8707-B5FD2A1A54B5}"/>
              </a:ext>
            </a:extLst>
          </p:cNvPr>
          <p:cNvSpPr txBox="1"/>
          <p:nvPr/>
        </p:nvSpPr>
        <p:spPr>
          <a:xfrm>
            <a:off x="1461894" y="2367876"/>
            <a:ext cx="883920" cy="307777"/>
          </a:xfrm>
          <a:prstGeom prst="rect">
            <a:avLst/>
          </a:prstGeom>
          <a:noFill/>
        </p:spPr>
        <p:txBody>
          <a:bodyPr wrap="square" rtlCol="0">
            <a:spAutoFit/>
          </a:bodyPr>
          <a:lstStyle/>
          <a:p>
            <a:r>
              <a:rPr lang="en-US" sz="1400" dirty="0"/>
              <a:t>SHEDC</a:t>
            </a:r>
          </a:p>
        </p:txBody>
      </p:sp>
      <p:sp>
        <p:nvSpPr>
          <p:cNvPr id="15" name="TextBox 14">
            <a:extLst>
              <a:ext uri="{FF2B5EF4-FFF2-40B4-BE49-F238E27FC236}">
                <a16:creationId xmlns:a16="http://schemas.microsoft.com/office/drawing/2014/main" id="{7B674A77-40AD-AC48-95CD-0F721B803543}"/>
              </a:ext>
            </a:extLst>
          </p:cNvPr>
          <p:cNvSpPr txBox="1"/>
          <p:nvPr/>
        </p:nvSpPr>
        <p:spPr>
          <a:xfrm>
            <a:off x="1421720" y="2577366"/>
            <a:ext cx="883920" cy="307777"/>
          </a:xfrm>
          <a:prstGeom prst="rect">
            <a:avLst/>
          </a:prstGeom>
          <a:noFill/>
        </p:spPr>
        <p:txBody>
          <a:bodyPr wrap="square" rtlCol="0">
            <a:spAutoFit/>
          </a:bodyPr>
          <a:lstStyle/>
          <a:p>
            <a:r>
              <a:rPr lang="en-US" sz="1400" dirty="0"/>
              <a:t>SH</a:t>
            </a:r>
          </a:p>
        </p:txBody>
      </p:sp>
      <p:sp>
        <p:nvSpPr>
          <p:cNvPr id="17" name="TextBox 16">
            <a:extLst>
              <a:ext uri="{FF2B5EF4-FFF2-40B4-BE49-F238E27FC236}">
                <a16:creationId xmlns:a16="http://schemas.microsoft.com/office/drawing/2014/main" id="{EE9FE8DD-25CD-034C-9A3B-D49FF9223840}"/>
              </a:ext>
            </a:extLst>
          </p:cNvPr>
          <p:cNvSpPr txBox="1"/>
          <p:nvPr/>
        </p:nvSpPr>
        <p:spPr>
          <a:xfrm>
            <a:off x="6524136" y="974765"/>
            <a:ext cx="2467464" cy="1015663"/>
          </a:xfrm>
          <a:prstGeom prst="rect">
            <a:avLst/>
          </a:prstGeom>
          <a:noFill/>
        </p:spPr>
        <p:txBody>
          <a:bodyPr wrap="square" rtlCol="0">
            <a:spAutoFit/>
          </a:bodyPr>
          <a:lstStyle/>
          <a:p>
            <a:r>
              <a:rPr lang="en-US" sz="2000" dirty="0"/>
              <a:t>Hopping probability has same form for all methods …</a:t>
            </a:r>
          </a:p>
        </p:txBody>
      </p:sp>
      <p:pic>
        <p:nvPicPr>
          <p:cNvPr id="18" name="Picture 17">
            <a:extLst>
              <a:ext uri="{FF2B5EF4-FFF2-40B4-BE49-F238E27FC236}">
                <a16:creationId xmlns:a16="http://schemas.microsoft.com/office/drawing/2014/main" id="{D6066EF4-D15D-5A43-8853-2DB9647E6123}"/>
              </a:ext>
            </a:extLst>
          </p:cNvPr>
          <p:cNvPicPr>
            <a:picLocks noChangeAspect="1"/>
          </p:cNvPicPr>
          <p:nvPr/>
        </p:nvPicPr>
        <p:blipFill rotWithShape="1">
          <a:blip r:embed="rId4"/>
          <a:srcRect l="15412" t="-2009" b="1"/>
          <a:stretch/>
        </p:blipFill>
        <p:spPr>
          <a:xfrm>
            <a:off x="6567760" y="2087216"/>
            <a:ext cx="2580103" cy="740826"/>
          </a:xfrm>
          <a:prstGeom prst="rect">
            <a:avLst/>
          </a:prstGeom>
        </p:spPr>
      </p:pic>
      <p:sp>
        <p:nvSpPr>
          <p:cNvPr id="19" name="TextBox 18">
            <a:extLst>
              <a:ext uri="{FF2B5EF4-FFF2-40B4-BE49-F238E27FC236}">
                <a16:creationId xmlns:a16="http://schemas.microsoft.com/office/drawing/2014/main" id="{AFA49080-4594-F14D-AEA0-81D90E5AB939}"/>
              </a:ext>
            </a:extLst>
          </p:cNvPr>
          <p:cNvSpPr txBox="1"/>
          <p:nvPr/>
        </p:nvSpPr>
        <p:spPr>
          <a:xfrm>
            <a:off x="6524136" y="2967335"/>
            <a:ext cx="2467464" cy="1631216"/>
          </a:xfrm>
          <a:prstGeom prst="rect">
            <a:avLst/>
          </a:prstGeom>
          <a:noFill/>
        </p:spPr>
        <p:txBody>
          <a:bodyPr wrap="square" rtlCol="0">
            <a:spAutoFit/>
          </a:bodyPr>
          <a:lstStyle/>
          <a:p>
            <a:r>
              <a:rPr lang="en-US" sz="2000" dirty="0"/>
              <a:t>…but the XF term leads to starkly different coefficients before any hop occurs!</a:t>
            </a:r>
          </a:p>
        </p:txBody>
      </p:sp>
      <p:sp>
        <p:nvSpPr>
          <p:cNvPr id="20" name="TextBox 19">
            <a:extLst>
              <a:ext uri="{FF2B5EF4-FFF2-40B4-BE49-F238E27FC236}">
                <a16:creationId xmlns:a16="http://schemas.microsoft.com/office/drawing/2014/main" id="{194DA2D8-445E-2A4A-8471-B07838C9A2FB}"/>
              </a:ext>
            </a:extLst>
          </p:cNvPr>
          <p:cNvSpPr txBox="1"/>
          <p:nvPr/>
        </p:nvSpPr>
        <p:spPr>
          <a:xfrm>
            <a:off x="1188720" y="5553392"/>
            <a:ext cx="7955280" cy="923330"/>
          </a:xfrm>
          <a:prstGeom prst="rect">
            <a:avLst/>
          </a:prstGeom>
          <a:noFill/>
        </p:spPr>
        <p:txBody>
          <a:bodyPr wrap="square" rtlCol="0">
            <a:spAutoFit/>
          </a:bodyPr>
          <a:lstStyle/>
          <a:p>
            <a:r>
              <a:rPr lang="en-US" dirty="0"/>
              <a:t>SHEDC: states  only coupled pairwise to the active state (same in A-FSSH)</a:t>
            </a:r>
          </a:p>
          <a:p>
            <a:r>
              <a:rPr lang="en-US" dirty="0"/>
              <a:t>SHXF:  quantum momentum couples </a:t>
            </a:r>
            <a:r>
              <a:rPr lang="en-US" i="1" dirty="0"/>
              <a:t>all </a:t>
            </a:r>
            <a:r>
              <a:rPr lang="en-US" dirty="0"/>
              <a:t>states with non-zero population </a:t>
            </a:r>
          </a:p>
          <a:p>
            <a:r>
              <a:rPr lang="en-US" dirty="0">
                <a:sym typeface="Wingdings" pitchFamily="2" charset="2"/>
              </a:rPr>
              <a:t>		 big differences when more than two states occupied at same time.</a:t>
            </a:r>
            <a:endParaRPr lang="en-US" dirty="0"/>
          </a:p>
        </p:txBody>
      </p:sp>
    </p:spTree>
    <p:extLst>
      <p:ext uri="{BB962C8B-B14F-4D97-AF65-F5344CB8AC3E}">
        <p14:creationId xmlns:p14="http://schemas.microsoft.com/office/powerpoint/2010/main" val="187410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7C54E9-DF80-2340-A12C-E1CD2DA9CBA0}"/>
              </a:ext>
            </a:extLst>
          </p:cNvPr>
          <p:cNvSpPr txBox="1"/>
          <p:nvPr/>
        </p:nvSpPr>
        <p:spPr>
          <a:xfrm>
            <a:off x="208522" y="667796"/>
            <a:ext cx="8935477" cy="6555641"/>
          </a:xfrm>
          <a:prstGeom prst="rect">
            <a:avLst/>
          </a:prstGeom>
          <a:noFill/>
        </p:spPr>
        <p:txBody>
          <a:bodyPr wrap="square" rtlCol="0">
            <a:spAutoFit/>
          </a:bodyPr>
          <a:lstStyle/>
          <a:p>
            <a:pPr marL="285750" indent="-285750">
              <a:buFont typeface="Wingdings" pitchFamily="2" charset="2"/>
              <a:buChar char="v"/>
            </a:pPr>
            <a:r>
              <a:rPr lang="en-US" sz="2000" dirty="0"/>
              <a:t>XF provides a useful, </a:t>
            </a:r>
            <a:r>
              <a:rPr lang="en-US" sz="2000" i="1" dirty="0"/>
              <a:t>derivable </a:t>
            </a:r>
            <a:r>
              <a:rPr lang="en-US" sz="2000" dirty="0"/>
              <a:t>correction to surface-hopping that yields decoherence ..and more!</a:t>
            </a:r>
          </a:p>
          <a:p>
            <a:pPr marL="285750" indent="-285750">
              <a:buFont typeface="Wingdings" pitchFamily="2" charset="2"/>
              <a:buChar char="v"/>
            </a:pPr>
            <a:endParaRPr lang="en-US" sz="2000" dirty="0"/>
          </a:p>
          <a:p>
            <a:pPr marL="285750" indent="-285750">
              <a:buFont typeface="Wingdings" pitchFamily="2" charset="2"/>
              <a:buChar char="v"/>
            </a:pPr>
            <a:r>
              <a:rPr lang="en-US" sz="2000" dirty="0"/>
              <a:t>Mechanisms of decoherence on individual trajectory level are strikingly different</a:t>
            </a:r>
          </a:p>
          <a:p>
            <a:pPr marL="285750" indent="-285750">
              <a:buFont typeface="Wingdings" pitchFamily="2" charset="2"/>
              <a:buChar char="v"/>
            </a:pPr>
            <a:endParaRPr lang="en-US" sz="2000" dirty="0"/>
          </a:p>
          <a:p>
            <a:pPr marL="285750" indent="-285750">
              <a:buFont typeface="Wingdings" pitchFamily="2" charset="2"/>
              <a:buChar char="v"/>
            </a:pPr>
            <a:r>
              <a:rPr lang="en-US" sz="2000" dirty="0"/>
              <a:t>Results for observables may be overall somewhat similar to traditional decoherence-corrected methods for two-state interactions, but SHXF captures dynamics with three-state interactions that the others fail to do accurately.</a:t>
            </a:r>
          </a:p>
          <a:p>
            <a:r>
              <a:rPr lang="en-US" sz="2000" dirty="0"/>
              <a:t>        			</a:t>
            </a:r>
          </a:p>
          <a:p>
            <a:endParaRPr lang="en-US" sz="2000" dirty="0"/>
          </a:p>
          <a:p>
            <a:pPr marL="285750" indent="-285750">
              <a:buFont typeface="Wingdings" pitchFamily="2" charset="2"/>
              <a:buChar char="v"/>
            </a:pPr>
            <a:r>
              <a:rPr lang="en-US" sz="2000" dirty="0"/>
              <a:t>But SH procedure has many </a:t>
            </a:r>
            <a:r>
              <a:rPr lang="en-US" sz="2000" i="1" dirty="0"/>
              <a:t>ad hoc </a:t>
            </a:r>
            <a:r>
              <a:rPr lang="en-US" sz="2000" dirty="0"/>
              <a:t>elements (e.g. velocity rescaling…), that can muddy the analysis of the effect of decoherence corrections</a:t>
            </a:r>
            <a:r>
              <a:rPr lang="en-US" sz="2000" i="1" dirty="0"/>
              <a:t>…(Apply XF to QTSH?</a:t>
            </a:r>
            <a:r>
              <a:rPr lang="en-US" dirty="0"/>
              <a:t> Martens, JPCA </a:t>
            </a:r>
            <a:r>
              <a:rPr lang="en-US" b="1" dirty="0"/>
              <a:t>123</a:t>
            </a:r>
            <a:r>
              <a:rPr lang="en-US" dirty="0"/>
              <a:t>, 1110 (2019)</a:t>
            </a:r>
            <a:r>
              <a:rPr lang="en-US" sz="2000" i="1" dirty="0"/>
              <a:t>)</a:t>
            </a:r>
          </a:p>
          <a:p>
            <a:endParaRPr lang="en-US" sz="2000" i="1" dirty="0"/>
          </a:p>
          <a:p>
            <a:pPr marL="285750" indent="-285750">
              <a:buFont typeface="Wingdings" pitchFamily="2" charset="2"/>
              <a:buChar char="v"/>
            </a:pPr>
            <a:r>
              <a:rPr lang="en-US" sz="2000" dirty="0"/>
              <a:t>SH impractical when there are many surfaces, or laser fields... But XF is naturally suited in principle to that since it is based on a </a:t>
            </a:r>
            <a:r>
              <a:rPr lang="en-US" sz="2000" dirty="0">
                <a:solidFill>
                  <a:srgbClr val="C00000"/>
                </a:solidFill>
              </a:rPr>
              <a:t>single time-dependent surface </a:t>
            </a:r>
            <a:r>
              <a:rPr lang="en-US" sz="2000" dirty="0">
                <a:sym typeface="Wingdings" pitchFamily="2" charset="2"/>
              </a:rPr>
              <a:t> develop other XF-based MQC methods?!</a:t>
            </a:r>
          </a:p>
          <a:p>
            <a:pPr marL="285750" indent="-285750">
              <a:buFont typeface="Wingdings" pitchFamily="2" charset="2"/>
              <a:buChar char="v"/>
            </a:pPr>
            <a:endParaRPr lang="en-US" sz="2000" dirty="0"/>
          </a:p>
          <a:p>
            <a:pPr marL="285750" indent="-285750">
              <a:buFont typeface="Wingdings" pitchFamily="2" charset="2"/>
              <a:buChar char="v"/>
            </a:pPr>
            <a:endParaRPr lang="en-US" sz="2000" dirty="0"/>
          </a:p>
          <a:p>
            <a:pPr marL="285750" indent="-285750">
              <a:buFont typeface="Wingdings" pitchFamily="2" charset="2"/>
              <a:buChar char="v"/>
            </a:pPr>
            <a:endParaRPr lang="en-US" sz="2000" dirty="0"/>
          </a:p>
          <a:p>
            <a:endParaRPr lang="en-US" sz="2000" dirty="0"/>
          </a:p>
        </p:txBody>
      </p:sp>
      <p:sp>
        <p:nvSpPr>
          <p:cNvPr id="3" name="TextBox 2">
            <a:extLst>
              <a:ext uri="{FF2B5EF4-FFF2-40B4-BE49-F238E27FC236}">
                <a16:creationId xmlns:a16="http://schemas.microsoft.com/office/drawing/2014/main" id="{65853134-EC04-CD49-99BC-D4FCEF2EA565}"/>
              </a:ext>
            </a:extLst>
          </p:cNvPr>
          <p:cNvSpPr txBox="1"/>
          <p:nvPr/>
        </p:nvSpPr>
        <p:spPr>
          <a:xfrm>
            <a:off x="1021861" y="183383"/>
            <a:ext cx="6523893" cy="461665"/>
          </a:xfrm>
          <a:prstGeom prst="rect">
            <a:avLst/>
          </a:prstGeom>
          <a:noFill/>
        </p:spPr>
        <p:txBody>
          <a:bodyPr wrap="square" rtlCol="0">
            <a:spAutoFit/>
          </a:bodyPr>
          <a:lstStyle/>
          <a:p>
            <a:pPr algn="ctr"/>
            <a:r>
              <a:rPr lang="en-US" sz="2400" b="1" u="sng" dirty="0">
                <a:solidFill>
                  <a:srgbClr val="C00000"/>
                </a:solidFill>
              </a:rPr>
              <a:t>Summary &amp; Outlook so far..</a:t>
            </a:r>
          </a:p>
        </p:txBody>
      </p:sp>
      <p:sp>
        <p:nvSpPr>
          <p:cNvPr id="5" name="Rectangle 4">
            <a:extLst>
              <a:ext uri="{FF2B5EF4-FFF2-40B4-BE49-F238E27FC236}">
                <a16:creationId xmlns:a16="http://schemas.microsoft.com/office/drawing/2014/main" id="{D1AEB56D-E4DC-7D4C-9850-E0D4AB0698B3}"/>
              </a:ext>
            </a:extLst>
          </p:cNvPr>
          <p:cNvSpPr/>
          <p:nvPr/>
        </p:nvSpPr>
        <p:spPr>
          <a:xfrm>
            <a:off x="217903" y="6020927"/>
            <a:ext cx="8726954" cy="584775"/>
          </a:xfrm>
          <a:prstGeom prst="rect">
            <a:avLst/>
          </a:prstGeom>
        </p:spPr>
        <p:txBody>
          <a:bodyPr wrap="square">
            <a:spAutoFit/>
          </a:bodyPr>
          <a:lstStyle/>
          <a:p>
            <a:r>
              <a:rPr lang="en-US" sz="1600" dirty="0">
                <a:solidFill>
                  <a:srgbClr val="7030A0"/>
                </a:solidFill>
              </a:rPr>
              <a:t>P. </a:t>
            </a:r>
            <a:r>
              <a:rPr lang="en-US" sz="1600" dirty="0" err="1">
                <a:solidFill>
                  <a:srgbClr val="7030A0"/>
                </a:solidFill>
              </a:rPr>
              <a:t>Vindel</a:t>
            </a:r>
            <a:r>
              <a:rPr lang="en-US" sz="1600" dirty="0">
                <a:solidFill>
                  <a:srgbClr val="7030A0"/>
                </a:solidFill>
              </a:rPr>
              <a:t> Zandbergen, L. </a:t>
            </a:r>
            <a:r>
              <a:rPr lang="en-US" sz="1600" dirty="0" err="1">
                <a:solidFill>
                  <a:srgbClr val="7030A0"/>
                </a:solidFill>
              </a:rPr>
              <a:t>Ibele</a:t>
            </a:r>
            <a:r>
              <a:rPr lang="en-US" sz="1600" dirty="0">
                <a:solidFill>
                  <a:srgbClr val="7030A0"/>
                </a:solidFill>
              </a:rPr>
              <a:t>, J.-K. Ha, S.-K. Min, B. E. </a:t>
            </a:r>
            <a:r>
              <a:rPr lang="en-US" sz="1600" dirty="0" err="1">
                <a:solidFill>
                  <a:srgbClr val="7030A0"/>
                </a:solidFill>
              </a:rPr>
              <a:t>Curchod</a:t>
            </a:r>
            <a:r>
              <a:rPr lang="en-US" sz="1600" dirty="0">
                <a:solidFill>
                  <a:srgbClr val="7030A0"/>
                </a:solidFill>
              </a:rPr>
              <a:t>, N. T. Maitra, JCTC </a:t>
            </a:r>
            <a:r>
              <a:rPr lang="en-US" sz="1600" b="1" dirty="0">
                <a:solidFill>
                  <a:srgbClr val="7030A0"/>
                </a:solidFill>
              </a:rPr>
              <a:t>17</a:t>
            </a:r>
            <a:r>
              <a:rPr lang="en-US" sz="1600" dirty="0">
                <a:solidFill>
                  <a:srgbClr val="7030A0"/>
                </a:solidFill>
              </a:rPr>
              <a:t>, 3852 (2021)</a:t>
            </a:r>
          </a:p>
          <a:p>
            <a:r>
              <a:rPr lang="en-US" sz="1600" dirty="0">
                <a:solidFill>
                  <a:srgbClr val="7030A0"/>
                </a:solidFill>
              </a:rPr>
              <a:t>P. </a:t>
            </a:r>
            <a:r>
              <a:rPr lang="en-US" sz="1600" dirty="0" err="1">
                <a:solidFill>
                  <a:srgbClr val="7030A0"/>
                </a:solidFill>
              </a:rPr>
              <a:t>Vindel</a:t>
            </a:r>
            <a:r>
              <a:rPr lang="en-US" sz="1600" dirty="0">
                <a:solidFill>
                  <a:srgbClr val="7030A0"/>
                </a:solidFill>
              </a:rPr>
              <a:t> Zandbergen, S. </a:t>
            </a:r>
            <a:r>
              <a:rPr lang="en-US" sz="1600" dirty="0" err="1">
                <a:solidFill>
                  <a:srgbClr val="7030A0"/>
                </a:solidFill>
              </a:rPr>
              <a:t>Matsika</a:t>
            </a:r>
            <a:r>
              <a:rPr lang="en-US" sz="1600" dirty="0">
                <a:solidFill>
                  <a:srgbClr val="7030A0"/>
                </a:solidFill>
              </a:rPr>
              <a:t>, N. T. Maitra, in preparation (2021) </a:t>
            </a:r>
            <a:endParaRPr lang="en-US" sz="1600" i="1" dirty="0">
              <a:solidFill>
                <a:srgbClr val="7030A0"/>
              </a:solidFill>
            </a:endParaRPr>
          </a:p>
        </p:txBody>
      </p:sp>
    </p:spTree>
    <p:extLst>
      <p:ext uri="{BB962C8B-B14F-4D97-AF65-F5344CB8AC3E}">
        <p14:creationId xmlns:p14="http://schemas.microsoft.com/office/powerpoint/2010/main" val="2117189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172707A-F21A-9147-B1F3-63C80C7B8009}"/>
              </a:ext>
            </a:extLst>
          </p:cNvPr>
          <p:cNvPicPr>
            <a:picLocks noChangeAspect="1"/>
          </p:cNvPicPr>
          <p:nvPr/>
        </p:nvPicPr>
        <p:blipFill>
          <a:blip r:embed="rId3"/>
          <a:stretch>
            <a:fillRect/>
          </a:stretch>
        </p:blipFill>
        <p:spPr>
          <a:xfrm>
            <a:off x="878774" y="341045"/>
            <a:ext cx="7556395" cy="1747737"/>
          </a:xfrm>
          <a:prstGeom prst="rect">
            <a:avLst/>
          </a:prstGeom>
        </p:spPr>
      </p:pic>
      <p:sp>
        <p:nvSpPr>
          <p:cNvPr id="4" name="TextBox 3">
            <a:extLst>
              <a:ext uri="{FF2B5EF4-FFF2-40B4-BE49-F238E27FC236}">
                <a16:creationId xmlns:a16="http://schemas.microsoft.com/office/drawing/2014/main" id="{BA3E0C9E-554F-034E-91E7-C2D0509EB1D0}"/>
              </a:ext>
            </a:extLst>
          </p:cNvPr>
          <p:cNvSpPr txBox="1"/>
          <p:nvPr/>
        </p:nvSpPr>
        <p:spPr>
          <a:xfrm>
            <a:off x="710675" y="2689860"/>
            <a:ext cx="7722649" cy="461665"/>
          </a:xfrm>
          <a:prstGeom prst="rect">
            <a:avLst/>
          </a:prstGeom>
          <a:noFill/>
          <a:ln w="28575">
            <a:noFill/>
          </a:ln>
        </p:spPr>
        <p:txBody>
          <a:bodyPr wrap="square" rtlCol="0">
            <a:spAutoFit/>
          </a:bodyPr>
          <a:lstStyle/>
          <a:p>
            <a:pPr algn="ctr"/>
            <a:r>
              <a:rPr lang="en-US" sz="2400" b="1" dirty="0">
                <a:solidFill>
                  <a:srgbClr val="C00000"/>
                </a:solidFill>
              </a:rPr>
              <a:t>Outline</a:t>
            </a:r>
          </a:p>
        </p:txBody>
      </p:sp>
      <p:sp>
        <p:nvSpPr>
          <p:cNvPr id="2" name="TextBox 1">
            <a:extLst>
              <a:ext uri="{FF2B5EF4-FFF2-40B4-BE49-F238E27FC236}">
                <a16:creationId xmlns:a16="http://schemas.microsoft.com/office/drawing/2014/main" id="{9946F487-4FFD-AB4D-8D2F-CBAE6993F96E}"/>
              </a:ext>
            </a:extLst>
          </p:cNvPr>
          <p:cNvSpPr txBox="1"/>
          <p:nvPr/>
        </p:nvSpPr>
        <p:spPr>
          <a:xfrm>
            <a:off x="876929" y="3253839"/>
            <a:ext cx="7695210" cy="3416320"/>
          </a:xfrm>
          <a:prstGeom prst="rect">
            <a:avLst/>
          </a:prstGeom>
          <a:noFill/>
        </p:spPr>
        <p:txBody>
          <a:bodyPr wrap="square" rtlCol="0">
            <a:spAutoFit/>
          </a:bodyPr>
          <a:lstStyle/>
          <a:p>
            <a:pPr marL="285750" indent="-285750">
              <a:buFont typeface="Wingdings" pitchFamily="2" charset="2"/>
              <a:buChar char="v"/>
            </a:pPr>
            <a:r>
              <a:rPr lang="en-US" dirty="0"/>
              <a:t>The exact factorization approach (in a nutshell)</a:t>
            </a:r>
          </a:p>
          <a:p>
            <a:pPr marL="285750" indent="-285750">
              <a:buFont typeface="Wingdings" pitchFamily="2" charset="2"/>
              <a:buChar char="v"/>
            </a:pPr>
            <a:endParaRPr lang="en-US" dirty="0"/>
          </a:p>
          <a:p>
            <a:pPr marL="285750" indent="-285750">
              <a:buFont typeface="Wingdings" pitchFamily="2" charset="2"/>
              <a:buChar char="v"/>
            </a:pPr>
            <a:r>
              <a:rPr lang="en-US" dirty="0"/>
              <a:t>Exact-factorization-based surface hopping</a:t>
            </a:r>
          </a:p>
          <a:p>
            <a:pPr lvl="2"/>
            <a:r>
              <a:rPr lang="en-US" dirty="0"/>
              <a:t>-- first-principles decoherence correction</a:t>
            </a:r>
          </a:p>
          <a:p>
            <a:pPr lvl="2"/>
            <a:r>
              <a:rPr lang="en-US" dirty="0"/>
              <a:t>-- electronic transitions induced by the quantum momentum</a:t>
            </a:r>
          </a:p>
          <a:p>
            <a:endParaRPr lang="en-US" dirty="0"/>
          </a:p>
          <a:p>
            <a:pPr marL="285750" indent="-285750">
              <a:buFont typeface="Wingdings" pitchFamily="2" charset="2"/>
              <a:buChar char="v"/>
            </a:pPr>
            <a:r>
              <a:rPr lang="en-US" dirty="0"/>
              <a:t>Extension to photons in polaritonic chemistry</a:t>
            </a:r>
          </a:p>
          <a:p>
            <a:r>
              <a:rPr lang="en-US" dirty="0"/>
              <a:t>		-- </a:t>
            </a:r>
            <a:r>
              <a:rPr lang="en-US" dirty="0">
                <a:solidFill>
                  <a:schemeClr val="bg2">
                    <a:lumMod val="75000"/>
                  </a:schemeClr>
                </a:solidFill>
              </a:rPr>
              <a:t>cavity-modified time-dependent potential energy surfaces</a:t>
            </a:r>
          </a:p>
          <a:p>
            <a:r>
              <a:rPr lang="en-US" dirty="0"/>
              <a:t>		-- understanding errors in classical trajectory methods for photons  </a:t>
            </a:r>
          </a:p>
          <a:p>
            <a:pPr lvl="2"/>
            <a:endParaRPr lang="en-US" dirty="0"/>
          </a:p>
          <a:p>
            <a:pPr lvl="2"/>
            <a:endParaRPr lang="en-US" dirty="0"/>
          </a:p>
          <a:p>
            <a:pPr lvl="2"/>
            <a:endParaRPr lang="en-US" dirty="0"/>
          </a:p>
        </p:txBody>
      </p:sp>
      <p:sp>
        <p:nvSpPr>
          <p:cNvPr id="5" name="Rounded Rectangle 4">
            <a:extLst>
              <a:ext uri="{FF2B5EF4-FFF2-40B4-BE49-F238E27FC236}">
                <a16:creationId xmlns:a16="http://schemas.microsoft.com/office/drawing/2014/main" id="{462C7EC6-CEFD-B549-BDD3-4D66B8ADCF64}"/>
              </a:ext>
            </a:extLst>
          </p:cNvPr>
          <p:cNvSpPr/>
          <p:nvPr/>
        </p:nvSpPr>
        <p:spPr>
          <a:xfrm>
            <a:off x="710675" y="4809506"/>
            <a:ext cx="7722649" cy="125878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925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0373" y="619841"/>
            <a:ext cx="8557418" cy="1323439"/>
          </a:xfrm>
          <a:prstGeom prst="rect">
            <a:avLst/>
          </a:prstGeom>
          <a:noFill/>
        </p:spPr>
        <p:txBody>
          <a:bodyPr wrap="square" rtlCol="0">
            <a:spAutoFit/>
          </a:bodyPr>
          <a:lstStyle/>
          <a:p>
            <a:pPr marL="285750" indent="-285750">
              <a:buFont typeface="Wingdings" charset="2"/>
              <a:buChar char="v"/>
            </a:pPr>
            <a:r>
              <a:rPr lang="en-US" sz="2000" dirty="0"/>
              <a:t>Achieve strong light-matter coupling without using any external field!</a:t>
            </a:r>
          </a:p>
          <a:p>
            <a:endParaRPr lang="en-US" sz="2000" dirty="0"/>
          </a:p>
          <a:p>
            <a:r>
              <a:rPr lang="en-US" sz="2000" dirty="0"/>
              <a:t>-- manipulate matter via vacuum fluctuations of the radiation field</a:t>
            </a:r>
          </a:p>
          <a:p>
            <a:r>
              <a:rPr lang="en-US" sz="2000" dirty="0"/>
              <a:t>-- possibility of “cleaner” control at lower (no) input power, than with laser fields</a:t>
            </a:r>
          </a:p>
        </p:txBody>
      </p:sp>
      <p:sp>
        <p:nvSpPr>
          <p:cNvPr id="3" name="TextBox 2"/>
          <p:cNvSpPr txBox="1"/>
          <p:nvPr/>
        </p:nvSpPr>
        <p:spPr>
          <a:xfrm>
            <a:off x="1582880" y="130779"/>
            <a:ext cx="5800163" cy="461665"/>
          </a:xfrm>
          <a:prstGeom prst="rect">
            <a:avLst/>
          </a:prstGeom>
          <a:noFill/>
        </p:spPr>
        <p:txBody>
          <a:bodyPr wrap="square" rtlCol="0">
            <a:spAutoFit/>
          </a:bodyPr>
          <a:lstStyle/>
          <a:p>
            <a:r>
              <a:rPr lang="en-US" sz="2400" b="1" dirty="0">
                <a:solidFill>
                  <a:srgbClr val="C00000"/>
                </a:solidFill>
              </a:rPr>
              <a:t>Recent rekindling of interest in Cavity-QED </a:t>
            </a:r>
          </a:p>
        </p:txBody>
      </p:sp>
      <p:sp>
        <p:nvSpPr>
          <p:cNvPr id="7" name="TextBox 6"/>
          <p:cNvSpPr txBox="1"/>
          <p:nvPr/>
        </p:nvSpPr>
        <p:spPr>
          <a:xfrm>
            <a:off x="256626" y="5184348"/>
            <a:ext cx="5176122" cy="1231106"/>
          </a:xfrm>
          <a:prstGeom prst="rect">
            <a:avLst/>
          </a:prstGeom>
          <a:noFill/>
        </p:spPr>
        <p:txBody>
          <a:bodyPr wrap="square" rtlCol="0">
            <a:spAutoFit/>
          </a:bodyPr>
          <a:lstStyle/>
          <a:p>
            <a:r>
              <a:rPr lang="en-US" sz="2000" dirty="0">
                <a:solidFill>
                  <a:srgbClr val="0070C0"/>
                </a:solidFill>
              </a:rPr>
              <a:t>Many new phenomena: </a:t>
            </a:r>
          </a:p>
          <a:p>
            <a:r>
              <a:rPr lang="en-US" dirty="0"/>
              <a:t>e.g. enhanced conductivity, enhanced long-range excitation energy transfer, suppression of chemical reactions, </a:t>
            </a:r>
            <a:r>
              <a:rPr lang="en-US" dirty="0" err="1"/>
              <a:t>superradiance</a:t>
            </a:r>
            <a:r>
              <a:rPr lang="en-US" dirty="0"/>
              <a:t>…</a:t>
            </a:r>
          </a:p>
        </p:txBody>
      </p:sp>
      <p:sp>
        <p:nvSpPr>
          <p:cNvPr id="9" name="TextBox 8"/>
          <p:cNvSpPr txBox="1"/>
          <p:nvPr/>
        </p:nvSpPr>
        <p:spPr>
          <a:xfrm>
            <a:off x="110126" y="2196082"/>
            <a:ext cx="5232236" cy="646331"/>
          </a:xfrm>
          <a:prstGeom prst="rect">
            <a:avLst/>
          </a:prstGeom>
          <a:noFill/>
        </p:spPr>
        <p:txBody>
          <a:bodyPr wrap="square" rtlCol="0">
            <a:spAutoFit/>
          </a:bodyPr>
          <a:lstStyle/>
          <a:p>
            <a:r>
              <a:rPr lang="en-US" i="1" dirty="0">
                <a:solidFill>
                  <a:srgbClr val="0070C0"/>
                </a:solidFill>
              </a:rPr>
              <a:t>Hutchison, Schwartz, Genet, </a:t>
            </a:r>
            <a:r>
              <a:rPr lang="en-US" i="1" dirty="0" err="1">
                <a:solidFill>
                  <a:srgbClr val="0070C0"/>
                </a:solidFill>
              </a:rPr>
              <a:t>Devaux</a:t>
            </a:r>
            <a:r>
              <a:rPr lang="en-US" i="1" dirty="0">
                <a:solidFill>
                  <a:srgbClr val="0070C0"/>
                </a:solidFill>
              </a:rPr>
              <a:t>, </a:t>
            </a:r>
            <a:r>
              <a:rPr lang="en-US" i="1" dirty="0" err="1">
                <a:solidFill>
                  <a:srgbClr val="0070C0"/>
                </a:solidFill>
              </a:rPr>
              <a:t>Ebbesen</a:t>
            </a:r>
            <a:r>
              <a:rPr lang="en-US" i="1" dirty="0">
                <a:solidFill>
                  <a:srgbClr val="0070C0"/>
                </a:solidFill>
              </a:rPr>
              <a:t>,  </a:t>
            </a:r>
            <a:r>
              <a:rPr lang="en-US" i="1" dirty="0" err="1">
                <a:solidFill>
                  <a:srgbClr val="0070C0"/>
                </a:solidFill>
              </a:rPr>
              <a:t>Angew</a:t>
            </a:r>
            <a:r>
              <a:rPr lang="en-US" i="1" dirty="0">
                <a:solidFill>
                  <a:srgbClr val="0070C0"/>
                </a:solidFill>
              </a:rPr>
              <a:t>. Chem. Int. Ed. </a:t>
            </a:r>
            <a:r>
              <a:rPr lang="en-US" b="1" i="1" dirty="0">
                <a:solidFill>
                  <a:srgbClr val="0070C0"/>
                </a:solidFill>
              </a:rPr>
              <a:t>51</a:t>
            </a:r>
            <a:r>
              <a:rPr lang="en-US" i="1" dirty="0">
                <a:solidFill>
                  <a:srgbClr val="0070C0"/>
                </a:solidFill>
              </a:rPr>
              <a:t>, 1592 (2012). </a:t>
            </a:r>
          </a:p>
        </p:txBody>
      </p:sp>
      <p:pic>
        <p:nvPicPr>
          <p:cNvPr id="10" name="Picture 9"/>
          <p:cNvPicPr>
            <a:picLocks noChangeAspect="1"/>
          </p:cNvPicPr>
          <p:nvPr/>
        </p:nvPicPr>
        <p:blipFill>
          <a:blip r:embed="rId3"/>
          <a:stretch>
            <a:fillRect/>
          </a:stretch>
        </p:blipFill>
        <p:spPr>
          <a:xfrm>
            <a:off x="-11799" y="2943069"/>
            <a:ext cx="3189358" cy="1149652"/>
          </a:xfrm>
          <a:prstGeom prst="rect">
            <a:avLst/>
          </a:prstGeom>
        </p:spPr>
      </p:pic>
      <p:pic>
        <p:nvPicPr>
          <p:cNvPr id="11" name="Picture 10"/>
          <p:cNvPicPr>
            <a:picLocks noChangeAspect="1"/>
          </p:cNvPicPr>
          <p:nvPr/>
        </p:nvPicPr>
        <p:blipFill rotWithShape="1">
          <a:blip r:embed="rId4"/>
          <a:srcRect r="7428"/>
          <a:stretch/>
        </p:blipFill>
        <p:spPr>
          <a:xfrm>
            <a:off x="5731541" y="2862773"/>
            <a:ext cx="3100416" cy="1310244"/>
          </a:xfrm>
          <a:prstGeom prst="rect">
            <a:avLst/>
          </a:prstGeom>
        </p:spPr>
      </p:pic>
      <p:pic>
        <p:nvPicPr>
          <p:cNvPr id="12" name="Picture 11"/>
          <p:cNvPicPr>
            <a:picLocks noChangeAspect="1"/>
          </p:cNvPicPr>
          <p:nvPr/>
        </p:nvPicPr>
        <p:blipFill>
          <a:blip r:embed="rId5"/>
          <a:stretch>
            <a:fillRect/>
          </a:stretch>
        </p:blipFill>
        <p:spPr>
          <a:xfrm>
            <a:off x="3332343" y="2916567"/>
            <a:ext cx="2531911" cy="1095947"/>
          </a:xfrm>
          <a:prstGeom prst="rect">
            <a:avLst/>
          </a:prstGeom>
        </p:spPr>
      </p:pic>
      <p:sp>
        <p:nvSpPr>
          <p:cNvPr id="14" name="TextBox 13"/>
          <p:cNvSpPr txBox="1"/>
          <p:nvPr/>
        </p:nvSpPr>
        <p:spPr>
          <a:xfrm>
            <a:off x="5997748" y="4201914"/>
            <a:ext cx="3180522" cy="523220"/>
          </a:xfrm>
          <a:prstGeom prst="rect">
            <a:avLst/>
          </a:prstGeom>
          <a:noFill/>
        </p:spPr>
        <p:txBody>
          <a:bodyPr wrap="square" rtlCol="0">
            <a:spAutoFit/>
          </a:bodyPr>
          <a:lstStyle/>
          <a:p>
            <a:r>
              <a:rPr lang="en-US" sz="1400" dirty="0"/>
              <a:t>Significant slowing of </a:t>
            </a:r>
            <a:r>
              <a:rPr lang="en-US" sz="1400" dirty="0" err="1"/>
              <a:t>photoisomerization</a:t>
            </a:r>
            <a:r>
              <a:rPr lang="en-US" sz="1400" dirty="0"/>
              <a:t> rate in resonant cavity</a:t>
            </a:r>
          </a:p>
        </p:txBody>
      </p:sp>
      <p:cxnSp>
        <p:nvCxnSpPr>
          <p:cNvPr id="15" name="Straight Arrow Connector 14"/>
          <p:cNvCxnSpPr/>
          <p:nvPr/>
        </p:nvCxnSpPr>
        <p:spPr>
          <a:xfrm flipH="1" flipV="1">
            <a:off x="3757560" y="3805215"/>
            <a:ext cx="239796" cy="427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105424" y="3796905"/>
            <a:ext cx="804127" cy="436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048717" y="3674998"/>
            <a:ext cx="1150709" cy="5518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263340" y="3625978"/>
            <a:ext cx="526545" cy="78848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57572" y="4260354"/>
            <a:ext cx="1884790" cy="523220"/>
          </a:xfrm>
          <a:prstGeom prst="rect">
            <a:avLst/>
          </a:prstGeom>
          <a:noFill/>
        </p:spPr>
        <p:txBody>
          <a:bodyPr wrap="square" rtlCol="0">
            <a:spAutoFit/>
          </a:bodyPr>
          <a:lstStyle/>
          <a:p>
            <a:r>
              <a:rPr lang="en-US" sz="1400" dirty="0" err="1"/>
              <a:t>s</a:t>
            </a:r>
            <a:r>
              <a:rPr lang="en-US" sz="1400"/>
              <a:t>piropyran</a:t>
            </a:r>
            <a:endParaRPr lang="en-US" sz="1400" dirty="0"/>
          </a:p>
          <a:p>
            <a:endParaRPr lang="en-US" sz="1400" dirty="0"/>
          </a:p>
        </p:txBody>
      </p:sp>
      <p:sp>
        <p:nvSpPr>
          <p:cNvPr id="20" name="TextBox 19"/>
          <p:cNvSpPr txBox="1"/>
          <p:nvPr/>
        </p:nvSpPr>
        <p:spPr>
          <a:xfrm>
            <a:off x="4607954" y="4143473"/>
            <a:ext cx="1947449" cy="523220"/>
          </a:xfrm>
          <a:prstGeom prst="rect">
            <a:avLst/>
          </a:prstGeom>
          <a:noFill/>
        </p:spPr>
        <p:txBody>
          <a:bodyPr wrap="square" rtlCol="0">
            <a:spAutoFit/>
          </a:bodyPr>
          <a:lstStyle/>
          <a:p>
            <a:r>
              <a:rPr lang="en-US" sz="1400" dirty="0" err="1">
                <a:solidFill>
                  <a:srgbClr val="C00000"/>
                </a:solidFill>
              </a:rPr>
              <a:t>merocyanine</a:t>
            </a:r>
            <a:r>
              <a:rPr lang="en-US" sz="1400" dirty="0">
                <a:solidFill>
                  <a:srgbClr val="C00000"/>
                </a:solidFill>
              </a:rPr>
              <a:t> free</a:t>
            </a:r>
          </a:p>
          <a:p>
            <a:r>
              <a:rPr lang="en-US" sz="1400" dirty="0">
                <a:solidFill>
                  <a:srgbClr val="C00000"/>
                </a:solidFill>
              </a:rPr>
              <a:t> </a:t>
            </a:r>
            <a:r>
              <a:rPr lang="en-US" sz="1400" dirty="0">
                <a:solidFill>
                  <a:srgbClr val="00B050"/>
                </a:solidFill>
              </a:rPr>
              <a:t>in-resonant cavity</a:t>
            </a:r>
          </a:p>
        </p:txBody>
      </p:sp>
      <p:pic>
        <p:nvPicPr>
          <p:cNvPr id="13" name="Picture 12" descr="Logo&#10;&#10;Description automatically generated with medium confidence">
            <a:extLst>
              <a:ext uri="{FF2B5EF4-FFF2-40B4-BE49-F238E27FC236}">
                <a16:creationId xmlns:a16="http://schemas.microsoft.com/office/drawing/2014/main" id="{5988795B-9B39-314A-857E-2DBE82BCC254}"/>
              </a:ext>
            </a:extLst>
          </p:cNvPr>
          <p:cNvPicPr>
            <a:picLocks noChangeAspect="1"/>
          </p:cNvPicPr>
          <p:nvPr/>
        </p:nvPicPr>
        <p:blipFill>
          <a:blip r:embed="rId6"/>
          <a:stretch>
            <a:fillRect/>
          </a:stretch>
        </p:blipFill>
        <p:spPr>
          <a:xfrm>
            <a:off x="5432748" y="5250751"/>
            <a:ext cx="1232825" cy="1419303"/>
          </a:xfrm>
          <a:prstGeom prst="rect">
            <a:avLst/>
          </a:prstGeom>
        </p:spPr>
      </p:pic>
      <p:sp>
        <p:nvSpPr>
          <p:cNvPr id="21" name="TextBox 20">
            <a:extLst>
              <a:ext uri="{FF2B5EF4-FFF2-40B4-BE49-F238E27FC236}">
                <a16:creationId xmlns:a16="http://schemas.microsoft.com/office/drawing/2014/main" id="{5ED24FD2-9AE6-704A-85AA-47CB8C3EC90D}"/>
              </a:ext>
            </a:extLst>
          </p:cNvPr>
          <p:cNvSpPr txBox="1"/>
          <p:nvPr/>
        </p:nvSpPr>
        <p:spPr>
          <a:xfrm>
            <a:off x="6824484" y="5602111"/>
            <a:ext cx="1688043" cy="830997"/>
          </a:xfrm>
          <a:prstGeom prst="rect">
            <a:avLst/>
          </a:prstGeom>
          <a:noFill/>
        </p:spPr>
        <p:txBody>
          <a:bodyPr wrap="square" rtlCol="0">
            <a:spAutoFit/>
          </a:bodyPr>
          <a:lstStyle/>
          <a:p>
            <a:r>
              <a:rPr lang="en-US" sz="1600" dirty="0"/>
              <a:t>Joel Yuen-Zhou and Wei </a:t>
            </a:r>
            <a:r>
              <a:rPr lang="en-US" sz="1600" dirty="0" err="1"/>
              <a:t>Xiong</a:t>
            </a:r>
            <a:endParaRPr lang="en-US" sz="1600" dirty="0"/>
          </a:p>
          <a:p>
            <a:r>
              <a:rPr lang="en-US" sz="1600" dirty="0"/>
              <a:t>(UCSD)</a:t>
            </a:r>
          </a:p>
        </p:txBody>
      </p:sp>
    </p:spTree>
    <p:extLst>
      <p:ext uri="{BB962C8B-B14F-4D97-AF65-F5344CB8AC3E}">
        <p14:creationId xmlns:p14="http://schemas.microsoft.com/office/powerpoint/2010/main" val="149693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P spid="14"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4094" y="130779"/>
            <a:ext cx="8516471" cy="461665"/>
          </a:xfrm>
          <a:prstGeom prst="rect">
            <a:avLst/>
          </a:prstGeom>
          <a:noFill/>
        </p:spPr>
        <p:txBody>
          <a:bodyPr wrap="square" rtlCol="0">
            <a:spAutoFit/>
          </a:bodyPr>
          <a:lstStyle/>
          <a:p>
            <a:r>
              <a:rPr lang="en-US" sz="2400" b="1" dirty="0">
                <a:solidFill>
                  <a:srgbClr val="C00000"/>
                </a:solidFill>
              </a:rPr>
              <a:t>Recent rekindling of interest in Cavity-QED: Polaritonic Chemistry </a:t>
            </a:r>
          </a:p>
        </p:txBody>
      </p:sp>
      <p:sp>
        <p:nvSpPr>
          <p:cNvPr id="5" name="TextBox 4"/>
          <p:cNvSpPr txBox="1"/>
          <p:nvPr/>
        </p:nvSpPr>
        <p:spPr>
          <a:xfrm>
            <a:off x="1332066" y="1722892"/>
            <a:ext cx="4821381" cy="400110"/>
          </a:xfrm>
          <a:prstGeom prst="rect">
            <a:avLst/>
          </a:prstGeom>
          <a:noFill/>
        </p:spPr>
        <p:txBody>
          <a:bodyPr wrap="square" rtlCol="0">
            <a:spAutoFit/>
          </a:bodyPr>
          <a:lstStyle/>
          <a:p>
            <a:r>
              <a:rPr lang="en-US" sz="2000" dirty="0">
                <a:solidFill>
                  <a:srgbClr val="0070C0"/>
                </a:solidFill>
                <a:sym typeface="Wingdings"/>
              </a:rPr>
              <a:t>Hybrid light-matter states (</a:t>
            </a:r>
            <a:r>
              <a:rPr lang="en-US" sz="2000" dirty="0" err="1">
                <a:solidFill>
                  <a:srgbClr val="0070C0"/>
                </a:solidFill>
                <a:sym typeface="Wingdings"/>
              </a:rPr>
              <a:t>polaritons</a:t>
            </a:r>
            <a:r>
              <a:rPr lang="en-US" sz="2000" dirty="0">
                <a:solidFill>
                  <a:srgbClr val="0070C0"/>
                </a:solidFill>
                <a:sym typeface="Wingdings"/>
              </a:rPr>
              <a:t>) </a:t>
            </a:r>
          </a:p>
        </p:txBody>
      </p:sp>
      <p:pic>
        <p:nvPicPr>
          <p:cNvPr id="24" name="Picture 23"/>
          <p:cNvPicPr>
            <a:picLocks noChangeAspect="1"/>
          </p:cNvPicPr>
          <p:nvPr/>
        </p:nvPicPr>
        <p:blipFill>
          <a:blip r:embed="rId3"/>
          <a:stretch>
            <a:fillRect/>
          </a:stretch>
        </p:blipFill>
        <p:spPr>
          <a:xfrm>
            <a:off x="1872659" y="2123002"/>
            <a:ext cx="2292236" cy="1534127"/>
          </a:xfrm>
          <a:prstGeom prst="rect">
            <a:avLst/>
          </a:prstGeom>
        </p:spPr>
      </p:pic>
      <p:sp>
        <p:nvSpPr>
          <p:cNvPr id="13" name="TextBox 12">
            <a:extLst>
              <a:ext uri="{FF2B5EF4-FFF2-40B4-BE49-F238E27FC236}">
                <a16:creationId xmlns:a16="http://schemas.microsoft.com/office/drawing/2014/main" id="{28F00967-DE2E-3440-9651-C302DF86090A}"/>
              </a:ext>
            </a:extLst>
          </p:cNvPr>
          <p:cNvSpPr txBox="1"/>
          <p:nvPr/>
        </p:nvSpPr>
        <p:spPr>
          <a:xfrm>
            <a:off x="1696122" y="4597101"/>
            <a:ext cx="8104094" cy="1015663"/>
          </a:xfrm>
          <a:prstGeom prst="rect">
            <a:avLst/>
          </a:prstGeom>
          <a:noFill/>
        </p:spPr>
        <p:txBody>
          <a:bodyPr wrap="square" rtlCol="0">
            <a:spAutoFit/>
          </a:bodyPr>
          <a:lstStyle/>
          <a:p>
            <a:r>
              <a:rPr lang="en-US" sz="2000" dirty="0"/>
              <a:t>How does this affect chemical reactions?</a:t>
            </a:r>
          </a:p>
          <a:p>
            <a:r>
              <a:rPr lang="en-US" sz="2000" dirty="0"/>
              <a:t>	-- Molecule is resonant only at some nuclear configurations… </a:t>
            </a:r>
          </a:p>
          <a:p>
            <a:r>
              <a:rPr lang="en-US" sz="2000" dirty="0"/>
              <a:t>		</a:t>
            </a:r>
            <a:r>
              <a:rPr lang="en-US" sz="2000" dirty="0">
                <a:sym typeface="Wingdings" pitchFamily="2" charset="2"/>
              </a:rPr>
              <a:t> distorts the potential energy landscape</a:t>
            </a:r>
            <a:endParaRPr lang="en-US" sz="2000" dirty="0"/>
          </a:p>
        </p:txBody>
      </p:sp>
      <p:sp>
        <p:nvSpPr>
          <p:cNvPr id="22" name="TextBox 21">
            <a:extLst>
              <a:ext uri="{FF2B5EF4-FFF2-40B4-BE49-F238E27FC236}">
                <a16:creationId xmlns:a16="http://schemas.microsoft.com/office/drawing/2014/main" id="{E4F9802A-D664-374C-8FBB-ACA2F578D26E}"/>
              </a:ext>
            </a:extLst>
          </p:cNvPr>
          <p:cNvSpPr txBox="1"/>
          <p:nvPr/>
        </p:nvSpPr>
        <p:spPr>
          <a:xfrm>
            <a:off x="847237" y="843880"/>
            <a:ext cx="8265459" cy="400110"/>
          </a:xfrm>
          <a:prstGeom prst="rect">
            <a:avLst/>
          </a:prstGeom>
          <a:noFill/>
        </p:spPr>
        <p:txBody>
          <a:bodyPr wrap="square" rtlCol="0">
            <a:spAutoFit/>
          </a:bodyPr>
          <a:lstStyle/>
          <a:p>
            <a:r>
              <a:rPr lang="en-US" sz="2000" dirty="0"/>
              <a:t>Key concept: resonantly coupled quantum subsystems</a:t>
            </a:r>
          </a:p>
        </p:txBody>
      </p:sp>
    </p:spTree>
    <p:extLst>
      <p:ext uri="{BB962C8B-B14F-4D97-AF65-F5344CB8AC3E}">
        <p14:creationId xmlns:p14="http://schemas.microsoft.com/office/powerpoint/2010/main" val="925439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82800" y="161510"/>
            <a:ext cx="7061200" cy="461665"/>
          </a:xfrm>
          <a:prstGeom prst="rect">
            <a:avLst/>
          </a:prstGeom>
          <a:noFill/>
        </p:spPr>
        <p:txBody>
          <a:bodyPr wrap="square" rtlCol="0">
            <a:spAutoFit/>
          </a:bodyPr>
          <a:lstStyle/>
          <a:p>
            <a:r>
              <a:rPr lang="en-US" sz="2400" b="1" dirty="0">
                <a:solidFill>
                  <a:srgbClr val="C00000"/>
                </a:solidFill>
              </a:rPr>
              <a:t>Extension of EF to include photons</a:t>
            </a:r>
          </a:p>
        </p:txBody>
      </p:sp>
      <p:pic>
        <p:nvPicPr>
          <p:cNvPr id="4" name="Picture 3"/>
          <p:cNvPicPr>
            <a:picLocks noChangeAspect="1"/>
          </p:cNvPicPr>
          <p:nvPr/>
        </p:nvPicPr>
        <p:blipFill>
          <a:blip r:embed="rId3"/>
          <a:stretch>
            <a:fillRect/>
          </a:stretch>
        </p:blipFill>
        <p:spPr>
          <a:xfrm>
            <a:off x="248640" y="1500501"/>
            <a:ext cx="8407400" cy="469900"/>
          </a:xfrm>
          <a:prstGeom prst="rect">
            <a:avLst/>
          </a:prstGeom>
        </p:spPr>
      </p:pic>
      <p:sp>
        <p:nvSpPr>
          <p:cNvPr id="6" name="Oval 5"/>
          <p:cNvSpPr/>
          <p:nvPr/>
        </p:nvSpPr>
        <p:spPr>
          <a:xfrm>
            <a:off x="1754717" y="1214933"/>
            <a:ext cx="2336800" cy="11345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9" name="TextBox 8"/>
          <p:cNvSpPr txBox="1"/>
          <p:nvPr/>
        </p:nvSpPr>
        <p:spPr>
          <a:xfrm>
            <a:off x="311343" y="790971"/>
            <a:ext cx="8657166" cy="400110"/>
          </a:xfrm>
          <a:prstGeom prst="rect">
            <a:avLst/>
          </a:prstGeom>
          <a:noFill/>
        </p:spPr>
        <p:txBody>
          <a:bodyPr wrap="square" rtlCol="0">
            <a:spAutoFit/>
          </a:bodyPr>
          <a:lstStyle/>
          <a:p>
            <a:r>
              <a:rPr lang="en-US" sz="2000" dirty="0"/>
              <a:t>Possible factorizations of </a:t>
            </a:r>
            <a:r>
              <a:rPr lang="en-US" sz="2000" dirty="0" err="1"/>
              <a:t>wavefunction</a:t>
            </a:r>
            <a:r>
              <a:rPr lang="en-US" sz="2000" dirty="0"/>
              <a:t> of coupled electrons, nuclei, and photons:</a:t>
            </a:r>
          </a:p>
        </p:txBody>
      </p:sp>
      <p:sp>
        <p:nvSpPr>
          <p:cNvPr id="10" name="TextBox 9"/>
          <p:cNvSpPr txBox="1"/>
          <p:nvPr/>
        </p:nvSpPr>
        <p:spPr>
          <a:xfrm>
            <a:off x="522514" y="2440497"/>
            <a:ext cx="3153747" cy="646331"/>
          </a:xfrm>
          <a:prstGeom prst="rect">
            <a:avLst/>
          </a:prstGeom>
          <a:noFill/>
        </p:spPr>
        <p:txBody>
          <a:bodyPr wrap="square" rtlCol="0">
            <a:spAutoFit/>
          </a:bodyPr>
          <a:lstStyle/>
          <a:p>
            <a:pPr marL="285750" indent="-285750">
              <a:buFont typeface="Wingdings" charset="2"/>
              <a:buChar char="à"/>
            </a:pPr>
            <a:r>
              <a:rPr lang="en-US" dirty="0">
                <a:solidFill>
                  <a:srgbClr val="0070C0"/>
                </a:solidFill>
              </a:rPr>
              <a:t>TDSE for the photonic system</a:t>
            </a:r>
          </a:p>
        </p:txBody>
      </p:sp>
      <p:sp>
        <p:nvSpPr>
          <p:cNvPr id="20" name="TextBox 19"/>
          <p:cNvSpPr txBox="1"/>
          <p:nvPr/>
        </p:nvSpPr>
        <p:spPr>
          <a:xfrm>
            <a:off x="157966" y="3165430"/>
            <a:ext cx="4591878" cy="646331"/>
          </a:xfrm>
          <a:prstGeom prst="rect">
            <a:avLst/>
          </a:prstGeom>
          <a:noFill/>
        </p:spPr>
        <p:txBody>
          <a:bodyPr wrap="square" rtlCol="0">
            <a:spAutoFit/>
          </a:bodyPr>
          <a:lstStyle/>
          <a:p>
            <a:r>
              <a:rPr lang="en-US" dirty="0">
                <a:solidFill>
                  <a:srgbClr val="0070C0"/>
                </a:solidFill>
              </a:rPr>
              <a:t>N. Hoffmann, H. Appel, M. Rubio, N.T. Maitra, Eur. Phys. J. B </a:t>
            </a:r>
            <a:r>
              <a:rPr lang="en-US" b="1" dirty="0">
                <a:solidFill>
                  <a:srgbClr val="0070C0"/>
                </a:solidFill>
              </a:rPr>
              <a:t>91,</a:t>
            </a:r>
            <a:r>
              <a:rPr lang="en-US" dirty="0">
                <a:solidFill>
                  <a:srgbClr val="0070C0"/>
                </a:solidFill>
              </a:rPr>
              <a:t> 180 (2018)</a:t>
            </a:r>
          </a:p>
        </p:txBody>
      </p:sp>
      <p:sp>
        <p:nvSpPr>
          <p:cNvPr id="16" name="Oval 15"/>
          <p:cNvSpPr/>
          <p:nvPr/>
        </p:nvSpPr>
        <p:spPr>
          <a:xfrm>
            <a:off x="4239770" y="1187483"/>
            <a:ext cx="2336800" cy="113453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7" name="TextBox 16"/>
          <p:cNvSpPr txBox="1"/>
          <p:nvPr/>
        </p:nvSpPr>
        <p:spPr>
          <a:xfrm>
            <a:off x="4999696" y="2426772"/>
            <a:ext cx="3153747" cy="1200329"/>
          </a:xfrm>
          <a:prstGeom prst="rect">
            <a:avLst/>
          </a:prstGeom>
          <a:noFill/>
        </p:spPr>
        <p:txBody>
          <a:bodyPr wrap="square" rtlCol="0">
            <a:spAutoFit/>
          </a:bodyPr>
          <a:lstStyle/>
          <a:p>
            <a:pPr marL="285750" indent="-285750">
              <a:buFont typeface="Wingdings" charset="2"/>
              <a:buChar char="à"/>
            </a:pPr>
            <a:r>
              <a:rPr lang="en-US" dirty="0">
                <a:solidFill>
                  <a:srgbClr val="7030A0"/>
                </a:solidFill>
              </a:rPr>
              <a:t>TDSE for the nuclear system</a:t>
            </a:r>
          </a:p>
          <a:p>
            <a:pPr marL="285750" indent="-285750">
              <a:buFont typeface="Wingdings" charset="2"/>
              <a:buChar char="à"/>
            </a:pPr>
            <a:r>
              <a:rPr lang="en-US" dirty="0">
                <a:solidFill>
                  <a:srgbClr val="7030A0"/>
                </a:solidFill>
              </a:rPr>
              <a:t>Exact potential driving the nuclei when coupled to electrons and photons</a:t>
            </a:r>
          </a:p>
        </p:txBody>
      </p:sp>
      <p:sp>
        <p:nvSpPr>
          <p:cNvPr id="18" name="TextBox 17"/>
          <p:cNvSpPr txBox="1"/>
          <p:nvPr/>
        </p:nvSpPr>
        <p:spPr>
          <a:xfrm>
            <a:off x="4999696" y="3917825"/>
            <a:ext cx="4136611" cy="646331"/>
          </a:xfrm>
          <a:prstGeom prst="rect">
            <a:avLst/>
          </a:prstGeom>
          <a:noFill/>
        </p:spPr>
        <p:txBody>
          <a:bodyPr wrap="square" rtlCol="0">
            <a:spAutoFit/>
          </a:bodyPr>
          <a:lstStyle/>
          <a:p>
            <a:r>
              <a:rPr lang="en-US" dirty="0">
                <a:solidFill>
                  <a:srgbClr val="7030A0"/>
                </a:solidFill>
              </a:rPr>
              <a:t>L. Lacombe, N. M. Hoffmann, N.T. Maitra, Phys. Rev. Lett. </a:t>
            </a:r>
            <a:r>
              <a:rPr lang="en-US" b="1" dirty="0">
                <a:solidFill>
                  <a:srgbClr val="7030A0"/>
                </a:solidFill>
              </a:rPr>
              <a:t>123</a:t>
            </a:r>
            <a:r>
              <a:rPr lang="en-US" dirty="0">
                <a:solidFill>
                  <a:srgbClr val="7030A0"/>
                </a:solidFill>
              </a:rPr>
              <a:t>, 083201 (2019). </a:t>
            </a:r>
          </a:p>
        </p:txBody>
      </p:sp>
      <p:sp>
        <p:nvSpPr>
          <p:cNvPr id="8" name="TextBox 7"/>
          <p:cNvSpPr txBox="1"/>
          <p:nvPr/>
        </p:nvSpPr>
        <p:spPr>
          <a:xfrm>
            <a:off x="6576570" y="3377682"/>
            <a:ext cx="184731" cy="369332"/>
          </a:xfrm>
          <a:prstGeom prst="rect">
            <a:avLst/>
          </a:prstGeom>
          <a:noFill/>
        </p:spPr>
        <p:txBody>
          <a:bodyPr wrap="none" rtlCol="0">
            <a:spAutoFit/>
          </a:bodyPr>
          <a:lstStyle/>
          <a:p>
            <a:endParaRPr lang="en-US" dirty="0"/>
          </a:p>
        </p:txBody>
      </p:sp>
      <p:sp>
        <p:nvSpPr>
          <p:cNvPr id="2" name="TextBox 1"/>
          <p:cNvSpPr txBox="1"/>
          <p:nvPr/>
        </p:nvSpPr>
        <p:spPr>
          <a:xfrm>
            <a:off x="4842466" y="4958321"/>
            <a:ext cx="4451070" cy="923330"/>
          </a:xfrm>
          <a:prstGeom prst="rect">
            <a:avLst/>
          </a:prstGeom>
          <a:noFill/>
        </p:spPr>
        <p:txBody>
          <a:bodyPr wrap="square" rtlCol="0">
            <a:spAutoFit/>
          </a:bodyPr>
          <a:lstStyle/>
          <a:p>
            <a:r>
              <a:rPr lang="en-US" dirty="0">
                <a:solidFill>
                  <a:srgbClr val="00B050"/>
                </a:solidFill>
              </a:rPr>
              <a:t>Electron-photon factorization:</a:t>
            </a:r>
          </a:p>
          <a:p>
            <a:r>
              <a:rPr lang="en-US" dirty="0">
                <a:solidFill>
                  <a:srgbClr val="00B050"/>
                </a:solidFill>
              </a:rPr>
              <a:t> A. </a:t>
            </a:r>
            <a:r>
              <a:rPr lang="en-US" dirty="0" err="1">
                <a:solidFill>
                  <a:srgbClr val="00B050"/>
                </a:solidFill>
              </a:rPr>
              <a:t>Abedi</a:t>
            </a:r>
            <a:r>
              <a:rPr lang="en-US" dirty="0">
                <a:solidFill>
                  <a:srgbClr val="00B050"/>
                </a:solidFill>
              </a:rPr>
              <a:t>, E. </a:t>
            </a:r>
            <a:r>
              <a:rPr lang="en-US" dirty="0" err="1">
                <a:solidFill>
                  <a:srgbClr val="00B050"/>
                </a:solidFill>
              </a:rPr>
              <a:t>Khosravi</a:t>
            </a:r>
            <a:r>
              <a:rPr lang="en-US" dirty="0">
                <a:solidFill>
                  <a:srgbClr val="00B050"/>
                </a:solidFill>
              </a:rPr>
              <a:t>, I. </a:t>
            </a:r>
            <a:r>
              <a:rPr lang="en-US" dirty="0" err="1">
                <a:solidFill>
                  <a:srgbClr val="00B050"/>
                </a:solidFill>
              </a:rPr>
              <a:t>Tokatly</a:t>
            </a:r>
            <a:r>
              <a:rPr lang="en-US" dirty="0">
                <a:solidFill>
                  <a:srgbClr val="00B050"/>
                </a:solidFill>
              </a:rPr>
              <a:t>, Eur. Phys. J. B. </a:t>
            </a:r>
            <a:r>
              <a:rPr lang="en-US" b="1" dirty="0">
                <a:solidFill>
                  <a:srgbClr val="00B050"/>
                </a:solidFill>
              </a:rPr>
              <a:t>91</a:t>
            </a:r>
            <a:r>
              <a:rPr lang="en-US" dirty="0">
                <a:solidFill>
                  <a:srgbClr val="00B050"/>
                </a:solidFill>
              </a:rPr>
              <a:t>, 194 (2018). </a:t>
            </a:r>
          </a:p>
        </p:txBody>
      </p:sp>
      <p:sp>
        <p:nvSpPr>
          <p:cNvPr id="5" name="Oval 4"/>
          <p:cNvSpPr/>
          <p:nvPr/>
        </p:nvSpPr>
        <p:spPr>
          <a:xfrm>
            <a:off x="6668935" y="1214933"/>
            <a:ext cx="2299574" cy="88046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0"/>
          <p:cNvCxnSpPr/>
          <p:nvPr/>
        </p:nvCxnSpPr>
        <p:spPr>
          <a:xfrm rot="10800000" flipV="1">
            <a:off x="5408171" y="1981251"/>
            <a:ext cx="3247871" cy="2947136"/>
          </a:xfrm>
          <a:prstGeom prst="curved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E14CE8D-0ED5-C747-A033-98D504465E38}"/>
              </a:ext>
            </a:extLst>
          </p:cNvPr>
          <p:cNvSpPr txBox="1"/>
          <p:nvPr/>
        </p:nvSpPr>
        <p:spPr>
          <a:xfrm>
            <a:off x="882420" y="5419986"/>
            <a:ext cx="3209097" cy="923330"/>
          </a:xfrm>
          <a:prstGeom prst="rect">
            <a:avLst/>
          </a:prstGeom>
          <a:noFill/>
        </p:spPr>
        <p:txBody>
          <a:bodyPr wrap="square" rtlCol="0">
            <a:spAutoFit/>
          </a:bodyPr>
          <a:lstStyle/>
          <a:p>
            <a:r>
              <a:rPr lang="en-US" dirty="0"/>
              <a:t>Unlike polaritonic surfaces, the exact TDPES from XF directly correlates with proton motion</a:t>
            </a:r>
          </a:p>
        </p:txBody>
      </p:sp>
      <p:cxnSp>
        <p:nvCxnSpPr>
          <p:cNvPr id="13" name="Straight Arrow Connector 12">
            <a:extLst>
              <a:ext uri="{FF2B5EF4-FFF2-40B4-BE49-F238E27FC236}">
                <a16:creationId xmlns:a16="http://schemas.microsoft.com/office/drawing/2014/main" id="{C4B960D5-92B0-AD42-ABCF-577A9D52315D}"/>
              </a:ext>
            </a:extLst>
          </p:cNvPr>
          <p:cNvCxnSpPr>
            <a:cxnSpLocks/>
          </p:cNvCxnSpPr>
          <p:nvPr/>
        </p:nvCxnSpPr>
        <p:spPr>
          <a:xfrm flipV="1">
            <a:off x="3172441" y="4332020"/>
            <a:ext cx="1755465" cy="990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96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20" grpId="0"/>
      <p:bldP spid="20" grpId="1"/>
      <p:bldP spid="16" grpId="0" animBg="1"/>
      <p:bldP spid="16" grpId="1" animBg="1"/>
      <p:bldP spid="17" grpId="0"/>
      <p:bldP spid="17" grpId="1"/>
      <p:bldP spid="18" grpId="0"/>
      <p:bldP spid="18" grpId="1"/>
      <p:bldP spid="2" grpId="0"/>
      <p:bldP spid="2" grpId="1"/>
      <p:bldP spid="5" grpId="0" animBg="1"/>
      <p:bldP spid="5" grpId="1" animBg="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r="78048" b="18645"/>
          <a:stretch/>
        </p:blipFill>
        <p:spPr>
          <a:xfrm>
            <a:off x="6143064" y="3377486"/>
            <a:ext cx="638736" cy="431167"/>
          </a:xfrm>
          <a:prstGeom prst="rect">
            <a:avLst/>
          </a:prstGeom>
        </p:spPr>
      </p:pic>
      <p:sp>
        <p:nvSpPr>
          <p:cNvPr id="8" name="TextBox 7"/>
          <p:cNvSpPr txBox="1"/>
          <p:nvPr/>
        </p:nvSpPr>
        <p:spPr>
          <a:xfrm>
            <a:off x="293459" y="602242"/>
            <a:ext cx="8398934" cy="707886"/>
          </a:xfrm>
          <a:prstGeom prst="rect">
            <a:avLst/>
          </a:prstGeom>
          <a:noFill/>
        </p:spPr>
        <p:txBody>
          <a:bodyPr wrap="square" rtlCol="0">
            <a:spAutoFit/>
          </a:bodyPr>
          <a:lstStyle/>
          <a:p>
            <a:r>
              <a:rPr lang="en-US" sz="2000" dirty="0"/>
              <a:t>Non-relativistic, neglect spin-coupling, neglect any cavity-losses, dipole approximation in length gauge, no classical external fields </a:t>
            </a:r>
            <a:r>
              <a:rPr lang="en-US" sz="2000" dirty="0">
                <a:sym typeface="Wingdings"/>
              </a:rPr>
              <a:t></a:t>
            </a:r>
            <a:endParaRPr lang="en-US" sz="2000" dirty="0"/>
          </a:p>
        </p:txBody>
      </p:sp>
      <p:pic>
        <p:nvPicPr>
          <p:cNvPr id="11" name="Picture 10"/>
          <p:cNvPicPr>
            <a:picLocks noChangeAspect="1"/>
          </p:cNvPicPr>
          <p:nvPr/>
        </p:nvPicPr>
        <p:blipFill>
          <a:blip r:embed="rId4"/>
          <a:stretch>
            <a:fillRect/>
          </a:stretch>
        </p:blipFill>
        <p:spPr>
          <a:xfrm>
            <a:off x="382114" y="2284961"/>
            <a:ext cx="4368800" cy="457200"/>
          </a:xfrm>
          <a:prstGeom prst="rect">
            <a:avLst/>
          </a:prstGeom>
        </p:spPr>
      </p:pic>
      <p:grpSp>
        <p:nvGrpSpPr>
          <p:cNvPr id="16" name="Group 15"/>
          <p:cNvGrpSpPr/>
          <p:nvPr/>
        </p:nvGrpSpPr>
        <p:grpSpPr>
          <a:xfrm>
            <a:off x="382114" y="3049496"/>
            <a:ext cx="6915769" cy="962383"/>
            <a:chOff x="529665" y="3482865"/>
            <a:chExt cx="6915769" cy="962383"/>
          </a:xfrm>
        </p:grpSpPr>
        <p:pic>
          <p:nvPicPr>
            <p:cNvPr id="5" name="Picture 4"/>
            <p:cNvPicPr>
              <a:picLocks noChangeAspect="1"/>
            </p:cNvPicPr>
            <p:nvPr/>
          </p:nvPicPr>
          <p:blipFill rotWithShape="1">
            <a:blip r:embed="rId5"/>
            <a:srcRect l="17370" t="11632" r="36182"/>
            <a:stretch/>
          </p:blipFill>
          <p:spPr>
            <a:xfrm>
              <a:off x="1057835" y="3482865"/>
              <a:ext cx="2456330" cy="944506"/>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3658344" y="3727487"/>
                  <a:ext cx="3787090" cy="717761"/>
                </a:xfrm>
                <a:prstGeom prst="rect">
                  <a:avLst/>
                </a:prstGeom>
                <a:noFill/>
              </p:spPr>
              <p:txBody>
                <a:bodyPr wrap="square" rtlCol="0">
                  <a:spAutoFit/>
                </a:bodyPr>
                <a:lstStyle/>
                <a:p>
                  <a14:m>
                    <m:oMath xmlns:m="http://schemas.openxmlformats.org/officeDocument/2006/math">
                      <m:r>
                        <a:rPr lang="en-US" sz="2400" b="0" i="1" smtClean="0">
                          <a:latin typeface="Cambria Math" charset="0"/>
                        </a:rPr>
                        <m:t>=</m:t>
                      </m:r>
                      <m:acc>
                        <m:accPr>
                          <m:chr m:val="̂"/>
                          <m:ctrlPr>
                            <a:rPr lang="en-US" sz="2400" b="0" i="1" smtClean="0">
                              <a:latin typeface="Cambria Math" panose="02040503050406030204" pitchFamily="18" charset="0"/>
                            </a:rPr>
                          </m:ctrlPr>
                        </m:accPr>
                        <m:e>
                          <m:r>
                            <a:rPr lang="en-US" sz="2400" b="0" i="1" smtClean="0">
                              <a:latin typeface="Cambria Math" charset="0"/>
                            </a:rPr>
                            <m:t>𝑇</m:t>
                          </m:r>
                        </m:e>
                      </m:acc>
                    </m:oMath>
                  </a14:m>
                  <a:r>
                    <a:rPr lang="en-US" sz="2400" i="1" baseline="-25000" dirty="0"/>
                    <a:t>p</a:t>
                  </a:r>
                  <a14:m>
                    <m:oMath xmlns:m="http://schemas.openxmlformats.org/officeDocument/2006/math">
                      <m:r>
                        <a:rPr lang="en-US" sz="2400" i="1" dirty="0" smtClean="0">
                          <a:latin typeface="Cambria Math" charset="0"/>
                        </a:rPr>
                        <m:t>+</m:t>
                      </m:r>
                      <m:r>
                        <a:rPr lang="en-US" sz="2400" b="0" i="1" dirty="0" smtClean="0">
                          <a:latin typeface="Cambria Math" charset="0"/>
                        </a:rPr>
                        <m:t> </m:t>
                      </m:r>
                      <m:acc>
                        <m:accPr>
                          <m:chr m:val="̂"/>
                          <m:ctrlPr>
                            <a:rPr lang="en-US" sz="2400" i="1">
                              <a:latin typeface="Cambria Math" panose="02040503050406030204" pitchFamily="18" charset="0"/>
                            </a:rPr>
                          </m:ctrlPr>
                        </m:accPr>
                        <m:e>
                          <m:r>
                            <a:rPr lang="en-US" sz="2400" b="0" i="1" smtClean="0">
                              <a:latin typeface="Cambria Math" charset="0"/>
                            </a:rPr>
                            <m:t>𝑉</m:t>
                          </m:r>
                        </m:e>
                      </m:acc>
                    </m:oMath>
                  </a14:m>
                  <a:r>
                    <a:rPr lang="en-US" sz="2400" i="1" baseline="-25000" dirty="0"/>
                    <a:t>p</a:t>
                  </a:r>
                </a:p>
                <a:p>
                  <a:endParaRPr lang="en-US" sz="2400" i="1"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658344" y="3727487"/>
                  <a:ext cx="3787090" cy="717761"/>
                </a:xfrm>
                <a:prstGeom prst="rect">
                  <a:avLst/>
                </a:prstGeom>
                <a:blipFill rotWithShape="0">
                  <a:blip r:embed="rId7"/>
                  <a:stretch>
                    <a:fillRect/>
                  </a:stretch>
                </a:blipFill>
              </p:spPr>
              <p:txBody>
                <a:bodyPr/>
                <a:lstStyle/>
                <a:p>
                  <a:r>
                    <a:rPr lang="en-US">
                      <a:noFill/>
                    </a:rPr>
                    <a:t> </a:t>
                  </a:r>
                </a:p>
              </p:txBody>
            </p:sp>
          </mc:Fallback>
        </mc:AlternateContent>
        <p:pic>
          <p:nvPicPr>
            <p:cNvPr id="15" name="Picture 14"/>
            <p:cNvPicPr>
              <a:picLocks noChangeAspect="1"/>
            </p:cNvPicPr>
            <p:nvPr/>
          </p:nvPicPr>
          <p:blipFill>
            <a:blip r:embed="rId8"/>
            <a:stretch>
              <a:fillRect/>
            </a:stretch>
          </p:blipFill>
          <p:spPr>
            <a:xfrm>
              <a:off x="529665" y="3737367"/>
              <a:ext cx="482600" cy="431800"/>
            </a:xfrm>
            <a:prstGeom prst="rect">
              <a:avLst/>
            </a:prstGeom>
          </p:spPr>
        </p:pic>
      </p:grpSp>
      <mc:AlternateContent xmlns:mc="http://schemas.openxmlformats.org/markup-compatibility/2006" xmlns:a14="http://schemas.microsoft.com/office/drawing/2010/main">
        <mc:Choice Requires="a14">
          <p:sp>
            <p:nvSpPr>
              <p:cNvPr id="19" name="TextBox 18"/>
              <p:cNvSpPr txBox="1"/>
              <p:nvPr/>
            </p:nvSpPr>
            <p:spPr>
              <a:xfrm>
                <a:off x="6160244" y="4520891"/>
                <a:ext cx="2983756" cy="675185"/>
              </a:xfrm>
              <a:prstGeom prst="rect">
                <a:avLst/>
              </a:prstGeom>
              <a:noFill/>
            </p:spPr>
            <p:txBody>
              <a:bodyPr wrap="square" rtlCol="0">
                <a:spAutoFit/>
              </a:bodyPr>
              <a:lstStyle/>
              <a:p>
                <a:r>
                  <a:rPr lang="en-US" dirty="0">
                    <a:ea typeface="Symbol" charset="2"/>
                    <a:cs typeface="Symbol" charset="2"/>
                  </a:rPr>
                  <a:t>photon-matter coupling</a:t>
                </a:r>
              </a:p>
              <a:p>
                <a:r>
                  <a:rPr lang="en-US" dirty="0">
                    <a:ea typeface="Symbol" charset="2"/>
                    <a:cs typeface="Symbol" charset="2"/>
                  </a:rPr>
                  <a:t> </a:t>
                </a:r>
                <a:r>
                  <a:rPr lang="en-US" dirty="0">
                    <a:latin typeface="Symbol" charset="2"/>
                    <a:ea typeface="Symbol" charset="2"/>
                    <a:cs typeface="Symbol" charset="2"/>
                  </a:rPr>
                  <a:t>l</a:t>
                </a:r>
                <a:r>
                  <a:rPr lang="en-US" baseline="-25000" dirty="0">
                    <a:latin typeface="Symbol" charset="2"/>
                    <a:ea typeface="Symbol" charset="2"/>
                    <a:cs typeface="Symbol" charset="2"/>
                  </a:rPr>
                  <a:t>a</a:t>
                </a:r>
                <a:r>
                  <a:rPr lang="en-US" dirty="0"/>
                  <a:t> ~ </a:t>
                </a:r>
                <a14:m>
                  <m:oMath xmlns:m="http://schemas.openxmlformats.org/officeDocument/2006/math">
                    <m:r>
                      <a:rPr lang="en-US" b="0" i="1" smtClean="0">
                        <a:latin typeface="Cambria Math" charset="0"/>
                      </a:rPr>
                      <m:t>1/</m:t>
                    </m:r>
                    <m:rad>
                      <m:radPr>
                        <m:degHide m:val="on"/>
                        <m:ctrlPr>
                          <a:rPr lang="en-US" b="0" i="1" smtClean="0">
                            <a:latin typeface="Cambria Math" panose="02040503050406030204" pitchFamily="18" charset="0"/>
                          </a:rPr>
                        </m:ctrlPr>
                      </m:radPr>
                      <m:deg/>
                      <m:e>
                        <m:r>
                          <a:rPr lang="en-US" b="0" i="1" smtClean="0">
                            <a:latin typeface="Cambria Math" charset="0"/>
                          </a:rPr>
                          <m:t>𝑉𝑜𝑙</m:t>
                        </m:r>
                      </m:e>
                    </m:rad>
                  </m:oMath>
                </a14:m>
                <a:r>
                  <a:rPr lang="en-US" dirty="0"/>
                  <a:t> </a:t>
                </a:r>
              </a:p>
            </p:txBody>
          </p:sp>
        </mc:Choice>
        <mc:Fallback xmlns="">
          <p:sp>
            <p:nvSpPr>
              <p:cNvPr id="19" name="TextBox 18"/>
              <p:cNvSpPr txBox="1">
                <a:spLocks noRot="1" noChangeAspect="1" noMove="1" noResize="1" noEditPoints="1" noAdjustHandles="1" noChangeArrowheads="1" noChangeShapeType="1" noTextEdit="1"/>
              </p:cNvSpPr>
              <p:nvPr/>
            </p:nvSpPr>
            <p:spPr>
              <a:xfrm>
                <a:off x="6160244" y="4520891"/>
                <a:ext cx="2983756" cy="675185"/>
              </a:xfrm>
              <a:prstGeom prst="rect">
                <a:avLst/>
              </a:prstGeom>
              <a:blipFill rotWithShape="0">
                <a:blip r:embed="rId10"/>
                <a:stretch>
                  <a:fillRect l="-1840" t="-5455" b="-16364"/>
                </a:stretch>
              </a:blipFill>
            </p:spPr>
            <p:txBody>
              <a:bodyPr/>
              <a:lstStyle/>
              <a:p>
                <a:r>
                  <a:rPr lang="en-US">
                    <a:noFill/>
                  </a:rPr>
                  <a:t> </a:t>
                </a:r>
              </a:p>
            </p:txBody>
          </p:sp>
        </mc:Fallback>
      </mc:AlternateContent>
      <p:sp>
        <p:nvSpPr>
          <p:cNvPr id="21" name="TextBox 20"/>
          <p:cNvSpPr txBox="1"/>
          <p:nvPr/>
        </p:nvSpPr>
        <p:spPr>
          <a:xfrm>
            <a:off x="6027299" y="3017399"/>
            <a:ext cx="3032125" cy="369332"/>
          </a:xfrm>
          <a:prstGeom prst="rect">
            <a:avLst/>
          </a:prstGeom>
          <a:noFill/>
        </p:spPr>
        <p:txBody>
          <a:bodyPr wrap="square" rtlCol="0">
            <a:spAutoFit/>
          </a:bodyPr>
          <a:lstStyle/>
          <a:p>
            <a:r>
              <a:rPr lang="en-US" dirty="0"/>
              <a:t>displacement-field coordinate:</a:t>
            </a:r>
          </a:p>
        </p:txBody>
      </p:sp>
      <p:sp>
        <p:nvSpPr>
          <p:cNvPr id="22" name="TextBox 21"/>
          <p:cNvSpPr txBox="1"/>
          <p:nvPr/>
        </p:nvSpPr>
        <p:spPr>
          <a:xfrm>
            <a:off x="103714" y="6249258"/>
            <a:ext cx="8955709" cy="584775"/>
          </a:xfrm>
          <a:prstGeom prst="rect">
            <a:avLst/>
          </a:prstGeom>
          <a:noFill/>
        </p:spPr>
        <p:txBody>
          <a:bodyPr wrap="square" rtlCol="0">
            <a:spAutoFit/>
          </a:bodyPr>
          <a:lstStyle/>
          <a:p>
            <a:r>
              <a:rPr lang="en-US" sz="1600" dirty="0">
                <a:solidFill>
                  <a:srgbClr val="0070C0"/>
                </a:solidFill>
              </a:rPr>
              <a:t>Cohen-</a:t>
            </a:r>
            <a:r>
              <a:rPr lang="en-US" sz="1600" dirty="0" err="1">
                <a:solidFill>
                  <a:srgbClr val="0070C0"/>
                </a:solidFill>
              </a:rPr>
              <a:t>Tannoudji</a:t>
            </a:r>
            <a:r>
              <a:rPr lang="en-US" sz="1600" dirty="0">
                <a:solidFill>
                  <a:srgbClr val="0070C0"/>
                </a:solidFill>
              </a:rPr>
              <a:t>, </a:t>
            </a:r>
            <a:r>
              <a:rPr lang="en-US" sz="1600" dirty="0" err="1">
                <a:solidFill>
                  <a:srgbClr val="0070C0"/>
                </a:solidFill>
              </a:rPr>
              <a:t>Dupont</a:t>
            </a:r>
            <a:r>
              <a:rPr lang="en-US" sz="1600" dirty="0">
                <a:solidFill>
                  <a:srgbClr val="0070C0"/>
                </a:solidFill>
              </a:rPr>
              <a:t>-Roc, </a:t>
            </a:r>
            <a:r>
              <a:rPr lang="en-US" sz="1600" dirty="0" err="1">
                <a:solidFill>
                  <a:srgbClr val="0070C0"/>
                </a:solidFill>
              </a:rPr>
              <a:t>Grynberg</a:t>
            </a:r>
            <a:r>
              <a:rPr lang="en-US" sz="1600" dirty="0">
                <a:solidFill>
                  <a:srgbClr val="0070C0"/>
                </a:solidFill>
              </a:rPr>
              <a:t>, </a:t>
            </a:r>
            <a:r>
              <a:rPr lang="en-US" sz="1600" i="1" dirty="0">
                <a:solidFill>
                  <a:srgbClr val="0070C0"/>
                </a:solidFill>
              </a:rPr>
              <a:t>Photons and Atoms: Introduction to Quantum Electrodynamics </a:t>
            </a:r>
            <a:r>
              <a:rPr lang="en-US" sz="1600" dirty="0">
                <a:solidFill>
                  <a:srgbClr val="0070C0"/>
                </a:solidFill>
              </a:rPr>
              <a:t>(Wiley &amp; Sons, 1989); </a:t>
            </a:r>
            <a:r>
              <a:rPr lang="en-US" sz="1600" dirty="0" err="1">
                <a:solidFill>
                  <a:srgbClr val="0070C0"/>
                </a:solidFill>
              </a:rPr>
              <a:t>Ruggenthaler</a:t>
            </a:r>
            <a:r>
              <a:rPr lang="en-US" sz="1600" dirty="0">
                <a:solidFill>
                  <a:srgbClr val="0070C0"/>
                </a:solidFill>
              </a:rPr>
              <a:t>, </a:t>
            </a:r>
            <a:r>
              <a:rPr lang="en-US" sz="1600" dirty="0" err="1">
                <a:solidFill>
                  <a:srgbClr val="0070C0"/>
                </a:solidFill>
              </a:rPr>
              <a:t>Tancogne-Dejean</a:t>
            </a:r>
            <a:r>
              <a:rPr lang="en-US" sz="1600" dirty="0">
                <a:solidFill>
                  <a:srgbClr val="0070C0"/>
                </a:solidFill>
              </a:rPr>
              <a:t>, Flick, Appel, Rubio, Nat. Rev. Chem. </a:t>
            </a:r>
            <a:r>
              <a:rPr lang="en-US" sz="1600" b="1" dirty="0">
                <a:solidFill>
                  <a:srgbClr val="0070C0"/>
                </a:solidFill>
              </a:rPr>
              <a:t>2</a:t>
            </a:r>
            <a:r>
              <a:rPr lang="en-US" sz="1600" dirty="0">
                <a:solidFill>
                  <a:srgbClr val="0070C0"/>
                </a:solidFill>
              </a:rPr>
              <a:t>, 0118 (2018)    </a:t>
            </a:r>
          </a:p>
        </p:txBody>
      </p:sp>
      <p:sp>
        <p:nvSpPr>
          <p:cNvPr id="3" name="TextBox 2"/>
          <p:cNvSpPr txBox="1"/>
          <p:nvPr/>
        </p:nvSpPr>
        <p:spPr>
          <a:xfrm>
            <a:off x="301432" y="118764"/>
            <a:ext cx="8650200" cy="400110"/>
          </a:xfrm>
          <a:prstGeom prst="rect">
            <a:avLst/>
          </a:prstGeom>
          <a:noFill/>
        </p:spPr>
        <p:txBody>
          <a:bodyPr wrap="square" rtlCol="0">
            <a:spAutoFit/>
          </a:bodyPr>
          <a:lstStyle/>
          <a:p>
            <a:r>
              <a:rPr lang="en-US" sz="2000" b="1" u="sng" dirty="0">
                <a:solidFill>
                  <a:srgbClr val="C00000"/>
                </a:solidFill>
              </a:rPr>
              <a:t>Simplest Hamiltonian for Systems of Correlated Nuclei, Electrons, and Photons</a:t>
            </a:r>
            <a:endParaRPr lang="en-US" sz="2000" dirty="0">
              <a:solidFill>
                <a:srgbClr val="C00000"/>
              </a:solidFill>
            </a:endParaRPr>
          </a:p>
        </p:txBody>
      </p:sp>
      <p:sp>
        <p:nvSpPr>
          <p:cNvPr id="9" name="TextBox 8"/>
          <p:cNvSpPr txBox="1"/>
          <p:nvPr/>
        </p:nvSpPr>
        <p:spPr>
          <a:xfrm>
            <a:off x="6236785" y="5295282"/>
            <a:ext cx="2830673" cy="369332"/>
          </a:xfrm>
          <a:prstGeom prst="rect">
            <a:avLst/>
          </a:prstGeom>
          <a:noFill/>
        </p:spPr>
        <p:txBody>
          <a:bodyPr wrap="square" rtlCol="0">
            <a:spAutoFit/>
          </a:bodyPr>
          <a:lstStyle/>
          <a:p>
            <a:r>
              <a:rPr lang="en-US" dirty="0"/>
              <a:t>e.g. 3D planar cavity: </a:t>
            </a:r>
          </a:p>
        </p:txBody>
      </p:sp>
      <p:grpSp>
        <p:nvGrpSpPr>
          <p:cNvPr id="25" name="Group 24"/>
          <p:cNvGrpSpPr/>
          <p:nvPr/>
        </p:nvGrpSpPr>
        <p:grpSpPr>
          <a:xfrm>
            <a:off x="2338874" y="1519700"/>
            <a:ext cx="3688425" cy="552269"/>
            <a:chOff x="1899830" y="3365868"/>
            <a:chExt cx="3688425" cy="552269"/>
          </a:xfrm>
        </p:grpSpPr>
        <p:pic>
          <p:nvPicPr>
            <p:cNvPr id="26" name="Picture 25"/>
            <p:cNvPicPr>
              <a:picLocks noChangeAspect="1"/>
            </p:cNvPicPr>
            <p:nvPr/>
          </p:nvPicPr>
          <p:blipFill rotWithShape="1">
            <a:blip r:embed="rId11"/>
            <a:srcRect t="15205" r="22094" b="10284"/>
            <a:stretch/>
          </p:blipFill>
          <p:spPr>
            <a:xfrm>
              <a:off x="1899830" y="3365868"/>
              <a:ext cx="3146303" cy="473138"/>
            </a:xfrm>
            <a:prstGeom prst="rect">
              <a:avLst/>
            </a:prstGeom>
          </p:spPr>
        </p:pic>
        <p:pic>
          <p:nvPicPr>
            <p:cNvPr id="27" name="Picture 26"/>
            <p:cNvPicPr>
              <a:picLocks noChangeAspect="1"/>
            </p:cNvPicPr>
            <p:nvPr/>
          </p:nvPicPr>
          <p:blipFill rotWithShape="1">
            <a:blip r:embed="rId12"/>
            <a:srcRect l="10784" t="-1088"/>
            <a:stretch/>
          </p:blipFill>
          <p:spPr>
            <a:xfrm>
              <a:off x="4931093" y="3378936"/>
              <a:ext cx="657162" cy="539201"/>
            </a:xfrm>
            <a:prstGeom prst="rect">
              <a:avLst/>
            </a:prstGeom>
          </p:spPr>
        </p:pic>
      </p:grpSp>
      <p:pic>
        <p:nvPicPr>
          <p:cNvPr id="10" name="Picture 9">
            <a:extLst>
              <a:ext uri="{FF2B5EF4-FFF2-40B4-BE49-F238E27FC236}">
                <a16:creationId xmlns:a16="http://schemas.microsoft.com/office/drawing/2014/main" id="{7A4D6B59-B82D-F34C-8FC0-3A18269D9B66}"/>
              </a:ext>
            </a:extLst>
          </p:cNvPr>
          <p:cNvPicPr>
            <a:picLocks noChangeAspect="1"/>
          </p:cNvPicPr>
          <p:nvPr/>
        </p:nvPicPr>
        <p:blipFill>
          <a:blip r:embed="rId13"/>
          <a:stretch>
            <a:fillRect/>
          </a:stretch>
        </p:blipFill>
        <p:spPr>
          <a:xfrm>
            <a:off x="367037" y="4241004"/>
            <a:ext cx="4125889" cy="905034"/>
          </a:xfrm>
          <a:prstGeom prst="rect">
            <a:avLst/>
          </a:prstGeom>
        </p:spPr>
      </p:pic>
      <p:pic>
        <p:nvPicPr>
          <p:cNvPr id="28" name="Picture 27">
            <a:extLst>
              <a:ext uri="{FF2B5EF4-FFF2-40B4-BE49-F238E27FC236}">
                <a16:creationId xmlns:a16="http://schemas.microsoft.com/office/drawing/2014/main" id="{F674238F-7114-724E-864C-10AAD8B649B1}"/>
              </a:ext>
            </a:extLst>
          </p:cNvPr>
          <p:cNvPicPr>
            <a:picLocks noChangeAspect="1"/>
          </p:cNvPicPr>
          <p:nvPr/>
        </p:nvPicPr>
        <p:blipFill>
          <a:blip r:embed="rId14"/>
          <a:stretch>
            <a:fillRect/>
          </a:stretch>
        </p:blipFill>
        <p:spPr>
          <a:xfrm>
            <a:off x="415447" y="5322338"/>
            <a:ext cx="3958433" cy="899644"/>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26DFC9-0A77-A448-AEBF-9BA2F067A6F4}"/>
                  </a:ext>
                </a:extLst>
              </p:cNvPr>
              <p:cNvSpPr txBox="1"/>
              <p:nvPr/>
            </p:nvSpPr>
            <p:spPr>
              <a:xfrm>
                <a:off x="6622176" y="5619452"/>
                <a:ext cx="2157690" cy="563680"/>
              </a:xfrm>
              <a:prstGeom prst="rect">
                <a:avLst/>
              </a:prstGeom>
              <a:noFill/>
            </p:spPr>
            <p:txBody>
              <a:bodyPr wrap="squar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0</m:t>
                                </m:r>
                              </m:sub>
                            </m:sSub>
                            <m:r>
                              <a:rPr lang="en-US" b="0" i="1" smtClean="0">
                                <a:latin typeface="Cambria Math" panose="02040503050406030204" pitchFamily="18" charset="0"/>
                              </a:rPr>
                              <m:t>𝑉𝑜𝑙</m:t>
                            </m:r>
                            <m:r>
                              <a:rPr lang="en-US" b="0" i="1" smtClean="0">
                                <a:latin typeface="Cambria Math" panose="02040503050406030204" pitchFamily="18" charset="0"/>
                              </a:rPr>
                              <m:t>.</m:t>
                            </m:r>
                          </m:den>
                        </m:f>
                        <m:r>
                          <a:rPr lang="en-US" b="0" i="1" smtClean="0">
                            <a:latin typeface="Cambria Math" panose="02040503050406030204" pitchFamily="18" charset="0"/>
                          </a:rPr>
                          <m:t> </m:t>
                        </m:r>
                      </m:e>
                    </m:rad>
                  </m:oMath>
                </a14:m>
                <a:r>
                  <a:rPr lang="en-US" dirty="0"/>
                  <a:t> sin(</a:t>
                </a:r>
                <a:r>
                  <a:rPr lang="en-US" i="1" dirty="0" err="1"/>
                  <a:t>k</a:t>
                </a:r>
                <a:r>
                  <a:rPr lang="en-US" i="1" baseline="-25000" dirty="0" err="1">
                    <a:latin typeface="Symbol" pitchFamily="2" charset="2"/>
                  </a:rPr>
                  <a:t>a</a:t>
                </a:r>
                <a:r>
                  <a:rPr lang="en-US" i="1" dirty="0" err="1"/>
                  <a:t>X</a:t>
                </a:r>
                <a:r>
                  <a:rPr lang="en-US" dirty="0"/>
                  <a:t>)</a:t>
                </a:r>
              </a:p>
            </p:txBody>
          </p:sp>
        </mc:Choice>
        <mc:Fallback xmlns="">
          <p:sp>
            <p:nvSpPr>
              <p:cNvPr id="29" name="TextBox 28">
                <a:extLst>
                  <a:ext uri="{FF2B5EF4-FFF2-40B4-BE49-F238E27FC236}">
                    <a16:creationId xmlns:a16="http://schemas.microsoft.com/office/drawing/2014/main" id="{E826DFC9-0A77-A448-AEBF-9BA2F067A6F4}"/>
                  </a:ext>
                </a:extLst>
              </p:cNvPr>
              <p:cNvSpPr txBox="1">
                <a:spLocks noRot="1" noChangeAspect="1" noMove="1" noResize="1" noEditPoints="1" noAdjustHandles="1" noChangeArrowheads="1" noChangeShapeType="1" noTextEdit="1"/>
              </p:cNvSpPr>
              <p:nvPr/>
            </p:nvSpPr>
            <p:spPr>
              <a:xfrm>
                <a:off x="6622176" y="5619452"/>
                <a:ext cx="2157690" cy="563680"/>
              </a:xfrm>
              <a:prstGeom prst="rect">
                <a:avLst/>
              </a:prstGeom>
              <a:blipFill>
                <a:blip r:embed="rId15"/>
                <a:stretch>
                  <a:fillRect l="-4094" r="-2339" b="-2222"/>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2BAA1392-083A-5E40-888D-D53489CF4864}"/>
              </a:ext>
            </a:extLst>
          </p:cNvPr>
          <p:cNvPicPr>
            <a:picLocks noChangeAspect="1"/>
          </p:cNvPicPr>
          <p:nvPr/>
        </p:nvPicPr>
        <p:blipFill rotWithShape="1">
          <a:blip r:embed="rId3"/>
          <a:srcRect l="34838" t="-2324" r="3750" b="17318"/>
          <a:stretch/>
        </p:blipFill>
        <p:spPr>
          <a:xfrm>
            <a:off x="6781800" y="3361524"/>
            <a:ext cx="1786916" cy="450511"/>
          </a:xfrm>
          <a:prstGeom prst="rect">
            <a:avLst/>
          </a:prstGeom>
        </p:spPr>
      </p:pic>
    </p:spTree>
    <p:extLst>
      <p:ext uri="{BB962C8B-B14F-4D97-AF65-F5344CB8AC3E}">
        <p14:creationId xmlns:p14="http://schemas.microsoft.com/office/powerpoint/2010/main" val="1660530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03920" y="5365079"/>
            <a:ext cx="5323114" cy="646331"/>
          </a:xfrm>
          <a:prstGeom prst="rect">
            <a:avLst/>
          </a:prstGeom>
          <a:noFill/>
        </p:spPr>
        <p:txBody>
          <a:bodyPr wrap="square" rtlCol="0">
            <a:spAutoFit/>
          </a:bodyPr>
          <a:lstStyle/>
          <a:p>
            <a:r>
              <a:rPr lang="en-US" dirty="0">
                <a:solidFill>
                  <a:srgbClr val="005FA4"/>
                </a:solidFill>
              </a:rPr>
              <a:t>If we treated the photon dynamics with classical trajectories in </a:t>
            </a:r>
            <a:r>
              <a:rPr lang="en-US" i="1" dirty="0">
                <a:solidFill>
                  <a:srgbClr val="005FA4"/>
                </a:solidFill>
              </a:rPr>
              <a:t>q</a:t>
            </a:r>
            <a:r>
              <a:rPr lang="en-US" dirty="0">
                <a:solidFill>
                  <a:srgbClr val="005FA4"/>
                </a:solidFill>
              </a:rPr>
              <a:t>, is it accurate?</a:t>
            </a:r>
            <a:endParaRPr lang="en-US" dirty="0">
              <a:solidFill>
                <a:srgbClr val="00B0F0"/>
              </a:solidFill>
            </a:endParaRPr>
          </a:p>
        </p:txBody>
      </p:sp>
      <p:sp>
        <p:nvSpPr>
          <p:cNvPr id="4" name="TextBox 3"/>
          <p:cNvSpPr txBox="1"/>
          <p:nvPr/>
        </p:nvSpPr>
        <p:spPr>
          <a:xfrm>
            <a:off x="213029" y="168311"/>
            <a:ext cx="8930971" cy="1015663"/>
          </a:xfrm>
          <a:prstGeom prst="rect">
            <a:avLst/>
          </a:prstGeom>
          <a:noFill/>
        </p:spPr>
        <p:txBody>
          <a:bodyPr wrap="square" rtlCol="0">
            <a:spAutoFit/>
          </a:bodyPr>
          <a:lstStyle/>
          <a:p>
            <a:r>
              <a:rPr lang="en-US" sz="2000" i="1" dirty="0"/>
              <a:t>A Motivation to choose the marginal as q: </a:t>
            </a:r>
          </a:p>
          <a:p>
            <a:r>
              <a:rPr lang="en-US" sz="2000" dirty="0"/>
              <a:t>Photonic parts of Hamiltonian are harmonic with bilinear coupling </a:t>
            </a:r>
            <a:r>
              <a:rPr lang="en-US" sz="2000" dirty="0">
                <a:sym typeface="Wingdings"/>
              </a:rPr>
              <a:t>  is classical dynamics of Wigner-sampled initial state for photons exact?  </a:t>
            </a:r>
            <a:endParaRPr lang="en-US" sz="2000" dirty="0"/>
          </a:p>
        </p:txBody>
      </p:sp>
      <p:pic>
        <p:nvPicPr>
          <p:cNvPr id="13" name="Picture 12">
            <a:extLst>
              <a:ext uri="{FF2B5EF4-FFF2-40B4-BE49-F238E27FC236}">
                <a16:creationId xmlns:a16="http://schemas.microsoft.com/office/drawing/2014/main" id="{61679808-47EB-6747-B7DE-C1AB23B57C00}"/>
              </a:ext>
            </a:extLst>
          </p:cNvPr>
          <p:cNvPicPr>
            <a:picLocks noChangeAspect="1"/>
          </p:cNvPicPr>
          <p:nvPr/>
        </p:nvPicPr>
        <p:blipFill rotWithShape="1">
          <a:blip r:embed="rId2"/>
          <a:srcRect b="52461"/>
          <a:stretch/>
        </p:blipFill>
        <p:spPr>
          <a:xfrm>
            <a:off x="304815" y="1912709"/>
            <a:ext cx="5631458" cy="2655205"/>
          </a:xfrm>
          <a:prstGeom prst="rect">
            <a:avLst/>
          </a:prstGeom>
        </p:spPr>
      </p:pic>
      <p:grpSp>
        <p:nvGrpSpPr>
          <p:cNvPr id="14" name="Group 13">
            <a:extLst>
              <a:ext uri="{FF2B5EF4-FFF2-40B4-BE49-F238E27FC236}">
                <a16:creationId xmlns:a16="http://schemas.microsoft.com/office/drawing/2014/main" id="{CE5A9FC8-8005-0140-B962-AC47085AB6D4}"/>
              </a:ext>
            </a:extLst>
          </p:cNvPr>
          <p:cNvGrpSpPr/>
          <p:nvPr/>
        </p:nvGrpSpPr>
        <p:grpSpPr>
          <a:xfrm>
            <a:off x="5745785" y="2508869"/>
            <a:ext cx="3093400" cy="2119584"/>
            <a:chOff x="6294424" y="1684967"/>
            <a:chExt cx="2807427" cy="2253527"/>
          </a:xfrm>
        </p:grpSpPr>
        <p:pic>
          <p:nvPicPr>
            <p:cNvPr id="15" name="Picture 14">
              <a:extLst>
                <a:ext uri="{FF2B5EF4-FFF2-40B4-BE49-F238E27FC236}">
                  <a16:creationId xmlns:a16="http://schemas.microsoft.com/office/drawing/2014/main" id="{E9CE27FD-930F-E546-81A7-381CDA39EAFB}"/>
                </a:ext>
              </a:extLst>
            </p:cNvPr>
            <p:cNvPicPr>
              <a:picLocks noChangeAspect="1"/>
            </p:cNvPicPr>
            <p:nvPr/>
          </p:nvPicPr>
          <p:blipFill rotWithShape="1">
            <a:blip r:embed="rId3"/>
            <a:srcRect r="14593" b="4274"/>
            <a:stretch/>
          </p:blipFill>
          <p:spPr>
            <a:xfrm>
              <a:off x="6294424" y="1684967"/>
              <a:ext cx="2807427" cy="2253527"/>
            </a:xfrm>
            <a:prstGeom prst="rect">
              <a:avLst/>
            </a:prstGeom>
          </p:spPr>
        </p:pic>
        <p:sp>
          <p:nvSpPr>
            <p:cNvPr id="16" name="TextBox 15">
              <a:extLst>
                <a:ext uri="{FF2B5EF4-FFF2-40B4-BE49-F238E27FC236}">
                  <a16:creationId xmlns:a16="http://schemas.microsoft.com/office/drawing/2014/main" id="{AA9287CA-E11C-C248-9076-785C511B6D5A}"/>
                </a:ext>
              </a:extLst>
            </p:cNvPr>
            <p:cNvSpPr txBox="1"/>
            <p:nvPr/>
          </p:nvSpPr>
          <p:spPr>
            <a:xfrm>
              <a:off x="7575801" y="2811730"/>
              <a:ext cx="1526049" cy="523220"/>
            </a:xfrm>
            <a:prstGeom prst="rect">
              <a:avLst/>
            </a:prstGeom>
            <a:noFill/>
          </p:spPr>
          <p:txBody>
            <a:bodyPr wrap="square" rtlCol="0">
              <a:spAutoFit/>
            </a:bodyPr>
            <a:lstStyle/>
            <a:p>
              <a:r>
                <a:rPr lang="en-US" sz="1400" dirty="0">
                  <a:solidFill>
                    <a:srgbClr val="FF0000"/>
                  </a:solidFill>
                </a:rPr>
                <a:t>in-cavity</a:t>
              </a:r>
              <a:r>
                <a:rPr lang="en-US" sz="1400" dirty="0">
                  <a:solidFill>
                    <a:srgbClr val="FF0000"/>
                  </a:solidFill>
                  <a:latin typeface="Symbol" charset="2"/>
                  <a:ea typeface="Symbol" charset="2"/>
                  <a:cs typeface="Symbol" charset="2"/>
                </a:rPr>
                <a:t> l </a:t>
              </a:r>
              <a:r>
                <a:rPr lang="en-US" sz="1400" dirty="0">
                  <a:solidFill>
                    <a:srgbClr val="FF0000"/>
                  </a:solidFill>
                </a:rPr>
                <a:t>=0.005</a:t>
              </a:r>
            </a:p>
            <a:p>
              <a:r>
                <a:rPr lang="en-US" sz="1400" dirty="0">
                  <a:solidFill>
                    <a:schemeClr val="accent2"/>
                  </a:solidFill>
                </a:rPr>
                <a:t>in-cavity</a:t>
              </a:r>
              <a:r>
                <a:rPr lang="en-US" sz="1400" dirty="0">
                  <a:solidFill>
                    <a:schemeClr val="accent2"/>
                  </a:solidFill>
                  <a:latin typeface="Symbol" charset="2"/>
                  <a:ea typeface="Symbol" charset="2"/>
                  <a:cs typeface="Symbol" charset="2"/>
                </a:rPr>
                <a:t> l </a:t>
              </a:r>
              <a:r>
                <a:rPr lang="en-US" sz="1400" dirty="0">
                  <a:solidFill>
                    <a:schemeClr val="accent2"/>
                  </a:solidFill>
                </a:rPr>
                <a:t>=0.001</a:t>
              </a:r>
            </a:p>
          </p:txBody>
        </p:sp>
      </p:grpSp>
      <p:pic>
        <p:nvPicPr>
          <p:cNvPr id="17" name="Picture 16">
            <a:extLst>
              <a:ext uri="{FF2B5EF4-FFF2-40B4-BE49-F238E27FC236}">
                <a16:creationId xmlns:a16="http://schemas.microsoft.com/office/drawing/2014/main" id="{C4357886-8176-904F-91A5-C947730DBF59}"/>
              </a:ext>
            </a:extLst>
          </p:cNvPr>
          <p:cNvPicPr>
            <a:picLocks noChangeAspect="1"/>
          </p:cNvPicPr>
          <p:nvPr/>
        </p:nvPicPr>
        <p:blipFill>
          <a:blip r:embed="rId4"/>
          <a:stretch>
            <a:fillRect/>
          </a:stretch>
        </p:blipFill>
        <p:spPr>
          <a:xfrm>
            <a:off x="213029" y="4676146"/>
            <a:ext cx="3358866" cy="1470746"/>
          </a:xfrm>
          <a:prstGeom prst="rect">
            <a:avLst/>
          </a:prstGeom>
        </p:spPr>
      </p:pic>
      <p:sp>
        <p:nvSpPr>
          <p:cNvPr id="19" name="TextBox 18">
            <a:extLst>
              <a:ext uri="{FF2B5EF4-FFF2-40B4-BE49-F238E27FC236}">
                <a16:creationId xmlns:a16="http://schemas.microsoft.com/office/drawing/2014/main" id="{5DE75907-33B2-B04E-9C61-4A5182F5DEB5}"/>
              </a:ext>
            </a:extLst>
          </p:cNvPr>
          <p:cNvSpPr txBox="1"/>
          <p:nvPr/>
        </p:nvSpPr>
        <p:spPr>
          <a:xfrm>
            <a:off x="213029" y="6255124"/>
            <a:ext cx="7381571" cy="369332"/>
          </a:xfrm>
          <a:prstGeom prst="rect">
            <a:avLst/>
          </a:prstGeom>
          <a:noFill/>
        </p:spPr>
        <p:txBody>
          <a:bodyPr wrap="square" rtlCol="0">
            <a:spAutoFit/>
          </a:bodyPr>
          <a:lstStyle/>
          <a:p>
            <a:r>
              <a:rPr lang="en-US" dirty="0">
                <a:solidFill>
                  <a:srgbClr val="7030A0"/>
                </a:solidFill>
              </a:rPr>
              <a:t>L. Lacombe, N. M. Hoffmann, N.T. Maitra, Phys. Rev. Lett. </a:t>
            </a:r>
            <a:r>
              <a:rPr lang="en-US" b="1" dirty="0">
                <a:solidFill>
                  <a:srgbClr val="7030A0"/>
                </a:solidFill>
              </a:rPr>
              <a:t>123</a:t>
            </a:r>
            <a:r>
              <a:rPr lang="en-US" dirty="0">
                <a:solidFill>
                  <a:srgbClr val="7030A0"/>
                </a:solidFill>
              </a:rPr>
              <a:t>, 083201 (2019). </a:t>
            </a:r>
          </a:p>
        </p:txBody>
      </p:sp>
    </p:spTree>
    <p:extLst>
      <p:ext uri="{BB962C8B-B14F-4D97-AF65-F5344CB8AC3E}">
        <p14:creationId xmlns:p14="http://schemas.microsoft.com/office/powerpoint/2010/main" val="418074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42182" y="1177582"/>
            <a:ext cx="4063762" cy="400110"/>
          </a:xfrm>
          <a:prstGeom prst="rect">
            <a:avLst/>
          </a:prstGeom>
          <a:noFill/>
        </p:spPr>
        <p:txBody>
          <a:bodyPr wrap="square" rtlCol="0">
            <a:spAutoFit/>
          </a:bodyPr>
          <a:lstStyle/>
          <a:p>
            <a:r>
              <a:rPr lang="en-US" sz="2000" b="1" u="sng" dirty="0">
                <a:solidFill>
                  <a:srgbClr val="002060"/>
                </a:solidFill>
                <a:latin typeface="Calibri" panose="020F0502020204030204" pitchFamily="34" charset="0"/>
              </a:rPr>
              <a:t>Exact molecular Hamiltonian </a:t>
            </a:r>
          </a:p>
        </p:txBody>
      </p:sp>
      <p:sp>
        <p:nvSpPr>
          <p:cNvPr id="10" name="Text Box 21"/>
          <p:cNvSpPr txBox="1">
            <a:spLocks noChangeArrowheads="1"/>
          </p:cNvSpPr>
          <p:nvPr/>
        </p:nvSpPr>
        <p:spPr bwMode="auto">
          <a:xfrm>
            <a:off x="4419600" y="1825936"/>
            <a:ext cx="2057400" cy="611188"/>
          </a:xfrm>
          <a:prstGeom prst="rect">
            <a:avLst/>
          </a:prstGeom>
          <a:noFill/>
          <a:ln w="9525">
            <a:noFill/>
            <a:miter lim="800000"/>
            <a:headEnd/>
            <a:tailEnd/>
          </a:ln>
          <a:effectLst/>
        </p:spPr>
        <p:txBody>
          <a:bodyPr>
            <a:spAutoFit/>
          </a:bodyPr>
          <a:lstStyle/>
          <a:p>
            <a:pPr>
              <a:spcBef>
                <a:spcPct val="50000"/>
              </a:spcBef>
            </a:pPr>
            <a:r>
              <a:rPr lang="en-US" sz="1600" dirty="0">
                <a:solidFill>
                  <a:srgbClr val="0066CC"/>
                </a:solidFill>
              </a:rPr>
              <a:t>All nuclear coordinates</a:t>
            </a:r>
            <a:r>
              <a:rPr lang="en-US" dirty="0">
                <a:solidFill>
                  <a:srgbClr val="0066CC"/>
                </a:solidFill>
              </a:rPr>
              <a:t> </a:t>
            </a:r>
          </a:p>
        </p:txBody>
      </p:sp>
      <p:sp>
        <p:nvSpPr>
          <p:cNvPr id="11" name="Line 22"/>
          <p:cNvSpPr>
            <a:spLocks noChangeShapeType="1"/>
          </p:cNvSpPr>
          <p:nvPr/>
        </p:nvSpPr>
        <p:spPr bwMode="auto">
          <a:xfrm flipH="1">
            <a:off x="5105400" y="2359336"/>
            <a:ext cx="228600" cy="381000"/>
          </a:xfrm>
          <a:prstGeom prst="line">
            <a:avLst/>
          </a:prstGeom>
          <a:noFill/>
          <a:ln w="9525">
            <a:solidFill>
              <a:srgbClr val="0066CC"/>
            </a:solidFill>
            <a:round/>
            <a:headEnd/>
            <a:tailEnd type="triangle" w="med" len="med"/>
          </a:ln>
          <a:effectLst/>
        </p:spPr>
        <p:txBody>
          <a:bodyPr/>
          <a:lstStyle/>
          <a:p>
            <a:endParaRPr lang="en-US"/>
          </a:p>
        </p:txBody>
      </p:sp>
      <p:sp>
        <p:nvSpPr>
          <p:cNvPr id="12" name="Text Box 23"/>
          <p:cNvSpPr txBox="1">
            <a:spLocks noChangeArrowheads="1"/>
          </p:cNvSpPr>
          <p:nvPr/>
        </p:nvSpPr>
        <p:spPr bwMode="auto">
          <a:xfrm>
            <a:off x="1752600" y="4154382"/>
            <a:ext cx="2895600" cy="338554"/>
          </a:xfrm>
          <a:prstGeom prst="rect">
            <a:avLst/>
          </a:prstGeom>
          <a:noFill/>
          <a:ln w="9525">
            <a:noFill/>
            <a:miter lim="800000"/>
            <a:headEnd/>
            <a:tailEnd/>
          </a:ln>
          <a:effectLst/>
        </p:spPr>
        <p:txBody>
          <a:bodyPr wrap="square">
            <a:spAutoFit/>
          </a:bodyPr>
          <a:lstStyle/>
          <a:p>
            <a:pPr>
              <a:spcBef>
                <a:spcPct val="50000"/>
              </a:spcBef>
            </a:pPr>
            <a:r>
              <a:rPr lang="en-US" sz="1600" dirty="0">
                <a:solidFill>
                  <a:srgbClr val="0066CC"/>
                </a:solidFill>
              </a:rPr>
              <a:t>All electronic coordinates</a:t>
            </a:r>
          </a:p>
        </p:txBody>
      </p:sp>
      <p:sp>
        <p:nvSpPr>
          <p:cNvPr id="13" name="Line 24"/>
          <p:cNvSpPr>
            <a:spLocks noChangeShapeType="1"/>
          </p:cNvSpPr>
          <p:nvPr/>
        </p:nvSpPr>
        <p:spPr bwMode="auto">
          <a:xfrm flipV="1">
            <a:off x="3867650" y="3981226"/>
            <a:ext cx="304800" cy="228600"/>
          </a:xfrm>
          <a:prstGeom prst="line">
            <a:avLst/>
          </a:prstGeom>
          <a:noFill/>
          <a:ln w="9525">
            <a:solidFill>
              <a:srgbClr val="0066CC"/>
            </a:solidFill>
            <a:round/>
            <a:headEnd/>
            <a:tailEnd type="triangle" w="med" len="med"/>
          </a:ln>
          <a:effectLst/>
        </p:spPr>
        <p:txBody>
          <a:bodyPr/>
          <a:lstStyle/>
          <a:p>
            <a:endParaRPr lang="en-US"/>
          </a:p>
        </p:txBody>
      </p:sp>
      <p:sp>
        <p:nvSpPr>
          <p:cNvPr id="14" name="TextBox 13"/>
          <p:cNvSpPr txBox="1"/>
          <p:nvPr/>
        </p:nvSpPr>
        <p:spPr>
          <a:xfrm>
            <a:off x="6553200" y="1902138"/>
            <a:ext cx="1295400" cy="584775"/>
          </a:xfrm>
          <a:prstGeom prst="rect">
            <a:avLst/>
          </a:prstGeom>
          <a:noFill/>
        </p:spPr>
        <p:txBody>
          <a:bodyPr wrap="square" rtlCol="0">
            <a:spAutoFit/>
          </a:bodyPr>
          <a:lstStyle/>
          <a:p>
            <a:r>
              <a:rPr lang="en-US" sz="1600" dirty="0">
                <a:solidFill>
                  <a:srgbClr val="0070C0"/>
                </a:solidFill>
              </a:rPr>
              <a:t>e.g. laser field </a:t>
            </a:r>
          </a:p>
        </p:txBody>
      </p:sp>
      <p:cxnSp>
        <p:nvCxnSpPr>
          <p:cNvPr id="16" name="Straight Arrow Connector 15"/>
          <p:cNvCxnSpPr/>
          <p:nvPr/>
        </p:nvCxnSpPr>
        <p:spPr>
          <a:xfrm rot="10800000" flipV="1">
            <a:off x="6248400" y="2359336"/>
            <a:ext cx="533400" cy="381000"/>
          </a:xfrm>
          <a:prstGeom prst="straightConnector1">
            <a:avLst/>
          </a:prstGeom>
          <a:ln>
            <a:solidFill>
              <a:srgbClr val="0070C0"/>
            </a:solidFill>
            <a:tailEnd type="arrow"/>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2349619" y="4924845"/>
            <a:ext cx="4038600" cy="6441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0978E69-0C9D-8044-AC1C-05F8F25D8DFB}"/>
              </a:ext>
            </a:extLst>
          </p:cNvPr>
          <p:cNvPicPr>
            <a:picLocks noChangeAspect="1"/>
          </p:cNvPicPr>
          <p:nvPr/>
        </p:nvPicPr>
        <p:blipFill>
          <a:blip r:embed="rId3"/>
          <a:stretch>
            <a:fillRect/>
          </a:stretch>
        </p:blipFill>
        <p:spPr>
          <a:xfrm>
            <a:off x="1473200" y="3382648"/>
            <a:ext cx="5892800" cy="584200"/>
          </a:xfrm>
          <a:prstGeom prst="rect">
            <a:avLst/>
          </a:prstGeom>
        </p:spPr>
      </p:pic>
      <p:pic>
        <p:nvPicPr>
          <p:cNvPr id="6" name="Picture 5">
            <a:extLst>
              <a:ext uri="{FF2B5EF4-FFF2-40B4-BE49-F238E27FC236}">
                <a16:creationId xmlns:a16="http://schemas.microsoft.com/office/drawing/2014/main" id="{23E23710-DE2D-9D46-A1C2-1A56841332AA}"/>
              </a:ext>
            </a:extLst>
          </p:cNvPr>
          <p:cNvPicPr>
            <a:picLocks noChangeAspect="1"/>
          </p:cNvPicPr>
          <p:nvPr/>
        </p:nvPicPr>
        <p:blipFill>
          <a:blip r:embed="rId4"/>
          <a:stretch>
            <a:fillRect/>
          </a:stretch>
        </p:blipFill>
        <p:spPr>
          <a:xfrm>
            <a:off x="1409700" y="2754714"/>
            <a:ext cx="5372100" cy="495300"/>
          </a:xfrm>
          <a:prstGeom prst="rect">
            <a:avLst/>
          </a:prstGeom>
        </p:spPr>
      </p:pic>
      <p:pic>
        <p:nvPicPr>
          <p:cNvPr id="7" name="Picture 6">
            <a:extLst>
              <a:ext uri="{FF2B5EF4-FFF2-40B4-BE49-F238E27FC236}">
                <a16:creationId xmlns:a16="http://schemas.microsoft.com/office/drawing/2014/main" id="{31668674-F331-4A45-A380-394D4D19A9C2}"/>
              </a:ext>
            </a:extLst>
          </p:cNvPr>
          <p:cNvPicPr>
            <a:picLocks noChangeAspect="1"/>
          </p:cNvPicPr>
          <p:nvPr/>
        </p:nvPicPr>
        <p:blipFill>
          <a:blip r:embed="rId5"/>
          <a:stretch>
            <a:fillRect/>
          </a:stretch>
        </p:blipFill>
        <p:spPr>
          <a:xfrm>
            <a:off x="2463919" y="4999247"/>
            <a:ext cx="3679706" cy="527605"/>
          </a:xfrm>
          <a:prstGeom prst="rect">
            <a:avLst/>
          </a:prstGeom>
        </p:spPr>
      </p:pic>
      <p:sp>
        <p:nvSpPr>
          <p:cNvPr id="17" name="TextBox 16">
            <a:extLst>
              <a:ext uri="{FF2B5EF4-FFF2-40B4-BE49-F238E27FC236}">
                <a16:creationId xmlns:a16="http://schemas.microsoft.com/office/drawing/2014/main" id="{FABAD56B-D91F-C94E-B5DF-63DCD64E3C9F}"/>
              </a:ext>
            </a:extLst>
          </p:cNvPr>
          <p:cNvSpPr txBox="1"/>
          <p:nvPr/>
        </p:nvSpPr>
        <p:spPr>
          <a:xfrm>
            <a:off x="285009" y="389038"/>
            <a:ext cx="5593277" cy="369332"/>
          </a:xfrm>
          <a:prstGeom prst="rect">
            <a:avLst/>
          </a:prstGeom>
          <a:noFill/>
        </p:spPr>
        <p:txBody>
          <a:bodyPr wrap="square" rtlCol="0">
            <a:spAutoFit/>
          </a:bodyPr>
          <a:lstStyle/>
          <a:p>
            <a:r>
              <a:rPr lang="en-US" i="1" dirty="0">
                <a:solidFill>
                  <a:srgbClr val="C00000"/>
                </a:solidFill>
                <a:latin typeface="Palatino" pitchFamily="2" charset="77"/>
                <a:ea typeface="Palatino" pitchFamily="2" charset="77"/>
              </a:rPr>
              <a:t>just so we are on the same starting page…</a:t>
            </a:r>
            <a:endParaRPr lang="en-US" dirty="0">
              <a:solidFill>
                <a:srgbClr val="C00000"/>
              </a:solidFill>
            </a:endParaRPr>
          </a:p>
        </p:txBody>
      </p:sp>
    </p:spTree>
    <p:extLst>
      <p:ext uri="{BB962C8B-B14F-4D97-AF65-F5344CB8AC3E}">
        <p14:creationId xmlns:p14="http://schemas.microsoft.com/office/powerpoint/2010/main" val="94176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p:bldP spid="13" grpId="0" animBg="1"/>
      <p:bldP spid="14"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157" y="3029141"/>
            <a:ext cx="5323114" cy="1200329"/>
          </a:xfrm>
          <a:prstGeom prst="rect">
            <a:avLst/>
          </a:prstGeom>
          <a:noFill/>
        </p:spPr>
        <p:txBody>
          <a:bodyPr wrap="square" rtlCol="0">
            <a:spAutoFit/>
          </a:bodyPr>
          <a:lstStyle/>
          <a:p>
            <a:r>
              <a:rPr lang="en-US" dirty="0"/>
              <a:t>Exact</a:t>
            </a:r>
            <a:r>
              <a:rPr lang="en-US" dirty="0">
                <a:solidFill>
                  <a:srgbClr val="0070C0"/>
                </a:solidFill>
              </a:rPr>
              <a:t> </a:t>
            </a:r>
          </a:p>
          <a:p>
            <a:r>
              <a:rPr lang="en-US" dirty="0">
                <a:solidFill>
                  <a:srgbClr val="005FA4"/>
                </a:solidFill>
              </a:rPr>
              <a:t>Multi-trajectory </a:t>
            </a:r>
            <a:r>
              <a:rPr lang="en-US" dirty="0" err="1">
                <a:solidFill>
                  <a:srgbClr val="005FA4"/>
                </a:solidFill>
              </a:rPr>
              <a:t>Ehrenfest</a:t>
            </a:r>
            <a:r>
              <a:rPr lang="en-US" dirty="0">
                <a:solidFill>
                  <a:srgbClr val="005FA4"/>
                </a:solidFill>
              </a:rPr>
              <a:t>-photons (MTE)</a:t>
            </a:r>
          </a:p>
          <a:p>
            <a:r>
              <a:rPr lang="en-US" dirty="0">
                <a:solidFill>
                  <a:srgbClr val="0093FA"/>
                </a:solidFill>
              </a:rPr>
              <a:t>Multi-trajectory </a:t>
            </a:r>
            <a:r>
              <a:rPr lang="en-US" dirty="0" err="1">
                <a:solidFill>
                  <a:srgbClr val="0093FA"/>
                </a:solidFill>
              </a:rPr>
              <a:t>Ehrenfest</a:t>
            </a:r>
            <a:r>
              <a:rPr lang="en-US" dirty="0">
                <a:solidFill>
                  <a:srgbClr val="0093FA"/>
                </a:solidFill>
              </a:rPr>
              <a:t>-photons &amp; nucle</a:t>
            </a:r>
            <a:r>
              <a:rPr lang="en-US" dirty="0">
                <a:solidFill>
                  <a:srgbClr val="0070C0"/>
                </a:solidFill>
              </a:rPr>
              <a:t>i</a:t>
            </a:r>
            <a:endParaRPr lang="en-US" dirty="0">
              <a:solidFill>
                <a:srgbClr val="00B0F0"/>
              </a:solidFill>
            </a:endParaRPr>
          </a:p>
          <a:p>
            <a:r>
              <a:rPr lang="en-US" dirty="0">
                <a:solidFill>
                  <a:srgbClr val="D83BD5"/>
                </a:solidFill>
              </a:rPr>
              <a:t>Cavity-free</a:t>
            </a:r>
          </a:p>
        </p:txBody>
      </p:sp>
      <p:sp>
        <p:nvSpPr>
          <p:cNvPr id="4" name="TextBox 3"/>
          <p:cNvSpPr txBox="1"/>
          <p:nvPr/>
        </p:nvSpPr>
        <p:spPr>
          <a:xfrm>
            <a:off x="213029" y="168311"/>
            <a:ext cx="8930971" cy="1015663"/>
          </a:xfrm>
          <a:prstGeom prst="rect">
            <a:avLst/>
          </a:prstGeom>
          <a:noFill/>
        </p:spPr>
        <p:txBody>
          <a:bodyPr wrap="square" rtlCol="0">
            <a:spAutoFit/>
          </a:bodyPr>
          <a:lstStyle/>
          <a:p>
            <a:r>
              <a:rPr lang="en-US" sz="2000" i="1" dirty="0"/>
              <a:t>A Motivation: </a:t>
            </a:r>
          </a:p>
          <a:p>
            <a:r>
              <a:rPr lang="en-US" sz="2000" dirty="0"/>
              <a:t>Photonic parts of Hamiltonian are harmonic with bilinear coupling </a:t>
            </a:r>
            <a:r>
              <a:rPr lang="en-US" sz="2000" dirty="0">
                <a:sym typeface="Wingdings"/>
              </a:rPr>
              <a:t>  is classical dynamics of Wigner-sampled initial state for photons exact?  </a:t>
            </a:r>
            <a:endParaRPr lang="en-US" sz="2000" dirty="0"/>
          </a:p>
        </p:txBody>
      </p:sp>
      <p:grpSp>
        <p:nvGrpSpPr>
          <p:cNvPr id="10" name="Group 9"/>
          <p:cNvGrpSpPr/>
          <p:nvPr/>
        </p:nvGrpSpPr>
        <p:grpSpPr>
          <a:xfrm>
            <a:off x="4802035" y="2022204"/>
            <a:ext cx="4358971" cy="4835796"/>
            <a:chOff x="4678514" y="2069024"/>
            <a:chExt cx="4358971" cy="4835796"/>
          </a:xfrm>
        </p:grpSpPr>
        <p:pic>
          <p:nvPicPr>
            <p:cNvPr id="2" name="Picture 1"/>
            <p:cNvPicPr>
              <a:picLocks noChangeAspect="1"/>
            </p:cNvPicPr>
            <p:nvPr/>
          </p:nvPicPr>
          <p:blipFill rotWithShape="1">
            <a:blip r:embed="rId2"/>
            <a:srcRect l="2621" b="6397"/>
            <a:stretch/>
          </p:blipFill>
          <p:spPr>
            <a:xfrm>
              <a:off x="4678514" y="2069024"/>
              <a:ext cx="4358971" cy="4835796"/>
            </a:xfrm>
            <a:prstGeom prst="rect">
              <a:avLst/>
            </a:prstGeom>
          </p:spPr>
        </p:pic>
        <p:sp>
          <p:nvSpPr>
            <p:cNvPr id="6" name="TextBox 5"/>
            <p:cNvSpPr txBox="1"/>
            <p:nvPr/>
          </p:nvSpPr>
          <p:spPr>
            <a:xfrm>
              <a:off x="5023000" y="2161694"/>
              <a:ext cx="571500" cy="307777"/>
            </a:xfrm>
            <a:prstGeom prst="rect">
              <a:avLst/>
            </a:prstGeom>
            <a:solidFill>
              <a:schemeClr val="bg1"/>
            </a:solidFill>
          </p:spPr>
          <p:txBody>
            <a:bodyPr wrap="square" rtlCol="0">
              <a:spAutoFit/>
            </a:bodyPr>
            <a:lstStyle/>
            <a:p>
              <a:r>
                <a:rPr lang="en-US" sz="1400" dirty="0"/>
                <a:t>22 fs</a:t>
              </a:r>
            </a:p>
          </p:txBody>
        </p:sp>
        <p:sp>
          <p:nvSpPr>
            <p:cNvPr id="7" name="TextBox 6"/>
            <p:cNvSpPr txBox="1"/>
            <p:nvPr/>
          </p:nvSpPr>
          <p:spPr>
            <a:xfrm>
              <a:off x="6336918" y="2207605"/>
              <a:ext cx="615043" cy="307777"/>
            </a:xfrm>
            <a:prstGeom prst="rect">
              <a:avLst/>
            </a:prstGeom>
            <a:solidFill>
              <a:schemeClr val="bg1"/>
            </a:solidFill>
          </p:spPr>
          <p:txBody>
            <a:bodyPr wrap="square" rtlCol="0">
              <a:spAutoFit/>
            </a:bodyPr>
            <a:lstStyle/>
            <a:p>
              <a:r>
                <a:rPr lang="en-US" sz="1400" dirty="0"/>
                <a:t>30 fs</a:t>
              </a:r>
            </a:p>
          </p:txBody>
        </p:sp>
        <p:sp>
          <p:nvSpPr>
            <p:cNvPr id="8" name="TextBox 7"/>
            <p:cNvSpPr txBox="1"/>
            <p:nvPr/>
          </p:nvSpPr>
          <p:spPr>
            <a:xfrm>
              <a:off x="7440383" y="2207605"/>
              <a:ext cx="789216" cy="307777"/>
            </a:xfrm>
            <a:prstGeom prst="rect">
              <a:avLst/>
            </a:prstGeom>
            <a:solidFill>
              <a:schemeClr val="bg1"/>
            </a:solidFill>
          </p:spPr>
          <p:txBody>
            <a:bodyPr wrap="square" rtlCol="0">
              <a:spAutoFit/>
            </a:bodyPr>
            <a:lstStyle/>
            <a:p>
              <a:r>
                <a:rPr lang="en-US" sz="1400" dirty="0"/>
                <a:t>38 fs</a:t>
              </a:r>
            </a:p>
          </p:txBody>
        </p:sp>
      </p:grpSp>
      <p:sp>
        <p:nvSpPr>
          <p:cNvPr id="11" name="TextBox 10"/>
          <p:cNvSpPr txBox="1"/>
          <p:nvPr/>
        </p:nvSpPr>
        <p:spPr>
          <a:xfrm>
            <a:off x="2095500" y="4747149"/>
            <a:ext cx="2031961" cy="646331"/>
          </a:xfrm>
          <a:prstGeom prst="rect">
            <a:avLst/>
          </a:prstGeom>
          <a:noFill/>
        </p:spPr>
        <p:txBody>
          <a:bodyPr wrap="square" rtlCol="0">
            <a:spAutoFit/>
          </a:bodyPr>
          <a:lstStyle/>
          <a:p>
            <a:r>
              <a:rPr lang="en-US" dirty="0">
                <a:solidFill>
                  <a:srgbClr val="005FA4"/>
                </a:solidFill>
              </a:rPr>
              <a:t>underestimate of photon number</a:t>
            </a:r>
          </a:p>
        </p:txBody>
      </p:sp>
      <p:sp>
        <p:nvSpPr>
          <p:cNvPr id="12" name="Oval 11"/>
          <p:cNvSpPr/>
          <p:nvPr/>
        </p:nvSpPr>
        <p:spPr>
          <a:xfrm>
            <a:off x="7331529" y="3314700"/>
            <a:ext cx="1534885" cy="18941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33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701D5A-5C47-7C4B-92F7-1BDF417FEDFD}"/>
              </a:ext>
            </a:extLst>
          </p:cNvPr>
          <p:cNvPicPr>
            <a:picLocks noChangeAspect="1"/>
          </p:cNvPicPr>
          <p:nvPr/>
        </p:nvPicPr>
        <p:blipFill rotWithShape="1">
          <a:blip r:embed="rId3"/>
          <a:srcRect b="38251"/>
          <a:stretch/>
        </p:blipFill>
        <p:spPr>
          <a:xfrm>
            <a:off x="212386" y="348205"/>
            <a:ext cx="4459288" cy="3804695"/>
          </a:xfrm>
          <a:prstGeom prst="rect">
            <a:avLst/>
          </a:prstGeom>
        </p:spPr>
      </p:pic>
      <p:sp>
        <p:nvSpPr>
          <p:cNvPr id="4" name="Rectangle 3">
            <a:extLst>
              <a:ext uri="{FF2B5EF4-FFF2-40B4-BE49-F238E27FC236}">
                <a16:creationId xmlns:a16="http://schemas.microsoft.com/office/drawing/2014/main" id="{5E345BDF-97AA-C741-9A90-D3AF89E288B3}"/>
              </a:ext>
            </a:extLst>
          </p:cNvPr>
          <p:cNvSpPr/>
          <p:nvPr/>
        </p:nvSpPr>
        <p:spPr>
          <a:xfrm>
            <a:off x="1374774" y="6509794"/>
            <a:ext cx="9406617" cy="338554"/>
          </a:xfrm>
          <a:prstGeom prst="rect">
            <a:avLst/>
          </a:prstGeom>
        </p:spPr>
        <p:txBody>
          <a:bodyPr wrap="square">
            <a:spAutoFit/>
          </a:bodyPr>
          <a:lstStyle/>
          <a:p>
            <a:r>
              <a:rPr lang="en-US" sz="1600" i="1" dirty="0">
                <a:solidFill>
                  <a:srgbClr val="0070C0"/>
                </a:solidFill>
              </a:rPr>
              <a:t>N. M. Hoffmann, L. Lacombe, A. Rubio, N. T. Maitra,  J. Chem. Phys. </a:t>
            </a:r>
            <a:r>
              <a:rPr lang="en-US" sz="1600" b="1" i="1" dirty="0">
                <a:solidFill>
                  <a:srgbClr val="0070C0"/>
                </a:solidFill>
              </a:rPr>
              <a:t>153</a:t>
            </a:r>
            <a:r>
              <a:rPr lang="en-US" sz="1600" i="1" dirty="0">
                <a:solidFill>
                  <a:srgbClr val="0070C0"/>
                </a:solidFill>
              </a:rPr>
              <a:t>, 104103 (2020)</a:t>
            </a:r>
          </a:p>
        </p:txBody>
      </p:sp>
      <p:sp>
        <p:nvSpPr>
          <p:cNvPr id="5" name="TextBox 4">
            <a:extLst>
              <a:ext uri="{FF2B5EF4-FFF2-40B4-BE49-F238E27FC236}">
                <a16:creationId xmlns:a16="http://schemas.microsoft.com/office/drawing/2014/main" id="{9C2FA04D-62F9-4A4C-8C79-426690E27258}"/>
              </a:ext>
            </a:extLst>
          </p:cNvPr>
          <p:cNvSpPr txBox="1"/>
          <p:nvPr/>
        </p:nvSpPr>
        <p:spPr>
          <a:xfrm>
            <a:off x="5227182" y="2361125"/>
            <a:ext cx="3612018" cy="1477328"/>
          </a:xfrm>
          <a:prstGeom prst="rect">
            <a:avLst/>
          </a:prstGeom>
          <a:noFill/>
        </p:spPr>
        <p:txBody>
          <a:bodyPr wrap="square" rtlCol="0">
            <a:spAutoFit/>
          </a:bodyPr>
          <a:lstStyle/>
          <a:p>
            <a:endParaRPr lang="en-US" dirty="0">
              <a:solidFill>
                <a:srgbClr val="00B050"/>
              </a:solidFill>
            </a:endParaRPr>
          </a:p>
          <a:p>
            <a:endParaRPr lang="en-US" dirty="0"/>
          </a:p>
          <a:p>
            <a:r>
              <a:rPr lang="en-US" dirty="0"/>
              <a:t>.. As more cavity modes are accounted for, dramatic changes in the dynamics (self-polarization)</a:t>
            </a:r>
          </a:p>
        </p:txBody>
      </p:sp>
      <p:sp>
        <p:nvSpPr>
          <p:cNvPr id="2" name="TextBox 1">
            <a:extLst>
              <a:ext uri="{FF2B5EF4-FFF2-40B4-BE49-F238E27FC236}">
                <a16:creationId xmlns:a16="http://schemas.microsoft.com/office/drawing/2014/main" id="{9B7C4777-7784-C347-86A9-8FFE3DD4966F}"/>
              </a:ext>
            </a:extLst>
          </p:cNvPr>
          <p:cNvSpPr txBox="1"/>
          <p:nvPr/>
        </p:nvSpPr>
        <p:spPr>
          <a:xfrm>
            <a:off x="5572125" y="160020"/>
            <a:ext cx="3359489" cy="1477328"/>
          </a:xfrm>
          <a:prstGeom prst="rect">
            <a:avLst/>
          </a:prstGeom>
          <a:noFill/>
        </p:spPr>
        <p:txBody>
          <a:bodyPr wrap="square" rtlCol="0">
            <a:spAutoFit/>
          </a:bodyPr>
          <a:lstStyle/>
          <a:p>
            <a:r>
              <a:rPr lang="en-US" i="1" dirty="0"/>
              <a:t>Do we really care?!</a:t>
            </a:r>
          </a:p>
          <a:p>
            <a:endParaRPr lang="en-US" dirty="0"/>
          </a:p>
          <a:p>
            <a:r>
              <a:rPr lang="en-US" dirty="0"/>
              <a:t>MTE for photons is a practical way to  account for many modes in the cavity</a:t>
            </a:r>
          </a:p>
        </p:txBody>
      </p:sp>
      <p:sp>
        <p:nvSpPr>
          <p:cNvPr id="6" name="TextBox 5">
            <a:extLst>
              <a:ext uri="{FF2B5EF4-FFF2-40B4-BE49-F238E27FC236}">
                <a16:creationId xmlns:a16="http://schemas.microsoft.com/office/drawing/2014/main" id="{B382DA96-9927-7E41-B3A9-3C1F6762F989}"/>
              </a:ext>
            </a:extLst>
          </p:cNvPr>
          <p:cNvSpPr txBox="1"/>
          <p:nvPr/>
        </p:nvSpPr>
        <p:spPr>
          <a:xfrm>
            <a:off x="5130800" y="4608119"/>
            <a:ext cx="4013200" cy="1477328"/>
          </a:xfrm>
          <a:prstGeom prst="rect">
            <a:avLst/>
          </a:prstGeom>
          <a:noFill/>
        </p:spPr>
        <p:txBody>
          <a:bodyPr wrap="square" rtlCol="0">
            <a:spAutoFit/>
          </a:bodyPr>
          <a:lstStyle/>
          <a:p>
            <a:r>
              <a:rPr lang="en-US" dirty="0"/>
              <a:t>Also, recent analyses of vibrational strong coupling in real systems use classical trajectories on the BO surface…</a:t>
            </a:r>
          </a:p>
          <a:p>
            <a:endParaRPr lang="en-US" dirty="0"/>
          </a:p>
          <a:p>
            <a:r>
              <a:rPr lang="en-US" dirty="0"/>
              <a:t>Want a sense of the size of the error</a:t>
            </a:r>
          </a:p>
        </p:txBody>
      </p:sp>
      <p:pic>
        <p:nvPicPr>
          <p:cNvPr id="7" name="Picture 6">
            <a:extLst>
              <a:ext uri="{FF2B5EF4-FFF2-40B4-BE49-F238E27FC236}">
                <a16:creationId xmlns:a16="http://schemas.microsoft.com/office/drawing/2014/main" id="{1B9D330F-B4BB-4D43-8FE2-A2C79C2095DA}"/>
              </a:ext>
            </a:extLst>
          </p:cNvPr>
          <p:cNvPicPr>
            <a:picLocks noChangeAspect="1"/>
          </p:cNvPicPr>
          <p:nvPr/>
        </p:nvPicPr>
        <p:blipFill>
          <a:blip r:embed="rId4"/>
          <a:stretch>
            <a:fillRect/>
          </a:stretch>
        </p:blipFill>
        <p:spPr>
          <a:xfrm>
            <a:off x="6666767" y="1496655"/>
            <a:ext cx="2477233" cy="1170747"/>
          </a:xfrm>
          <a:prstGeom prst="rect">
            <a:avLst/>
          </a:prstGeom>
        </p:spPr>
      </p:pic>
      <p:sp>
        <p:nvSpPr>
          <p:cNvPr id="8" name="TextBox 7">
            <a:extLst>
              <a:ext uri="{FF2B5EF4-FFF2-40B4-BE49-F238E27FC236}">
                <a16:creationId xmlns:a16="http://schemas.microsoft.com/office/drawing/2014/main" id="{190CABC9-F595-2C48-9B10-001F0548CBAA}"/>
              </a:ext>
            </a:extLst>
          </p:cNvPr>
          <p:cNvSpPr txBox="1"/>
          <p:nvPr/>
        </p:nvSpPr>
        <p:spPr>
          <a:xfrm>
            <a:off x="301286" y="4645994"/>
            <a:ext cx="3987800" cy="830997"/>
          </a:xfrm>
          <a:prstGeom prst="rect">
            <a:avLst/>
          </a:prstGeom>
          <a:noFill/>
        </p:spPr>
        <p:txBody>
          <a:bodyPr wrap="square" rtlCol="0">
            <a:spAutoFit/>
          </a:bodyPr>
          <a:lstStyle/>
          <a:p>
            <a:r>
              <a:rPr lang="en-US" sz="1600" dirty="0"/>
              <a:t>Underestimation also seen in 400-mode 2LS and 3LS studies of Hoffmann, Schäfer, Rubio, Appel, Kelly, PRA </a:t>
            </a:r>
            <a:r>
              <a:rPr lang="en-US" sz="1600" b="1" dirty="0"/>
              <a:t>99</a:t>
            </a:r>
            <a:r>
              <a:rPr lang="en-US" sz="1600" dirty="0"/>
              <a:t> (2019)</a:t>
            </a:r>
          </a:p>
        </p:txBody>
      </p:sp>
    </p:spTree>
    <p:extLst>
      <p:ext uri="{BB962C8B-B14F-4D97-AF65-F5344CB8AC3E}">
        <p14:creationId xmlns:p14="http://schemas.microsoft.com/office/powerpoint/2010/main" val="131973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067" y="203200"/>
            <a:ext cx="8432800" cy="400110"/>
          </a:xfrm>
          <a:prstGeom prst="rect">
            <a:avLst/>
          </a:prstGeom>
          <a:noFill/>
        </p:spPr>
        <p:txBody>
          <a:bodyPr wrap="square" rtlCol="0">
            <a:spAutoFit/>
          </a:bodyPr>
          <a:lstStyle/>
          <a:p>
            <a:r>
              <a:rPr lang="en-US" sz="2000" b="1" u="sng" dirty="0">
                <a:solidFill>
                  <a:srgbClr val="C00000"/>
                </a:solidFill>
              </a:rPr>
              <a:t>Simplest example: Two-level system coupled to a single resonant cavity-mode</a:t>
            </a:r>
          </a:p>
        </p:txBody>
      </p:sp>
      <p:pic>
        <p:nvPicPr>
          <p:cNvPr id="3" name="Picture 2"/>
          <p:cNvPicPr>
            <a:picLocks noChangeAspect="1"/>
          </p:cNvPicPr>
          <p:nvPr/>
        </p:nvPicPr>
        <p:blipFill>
          <a:blip r:embed="rId2"/>
          <a:stretch>
            <a:fillRect/>
          </a:stretch>
        </p:blipFill>
        <p:spPr>
          <a:xfrm>
            <a:off x="6192633" y="572532"/>
            <a:ext cx="2477234" cy="1747335"/>
          </a:xfrm>
          <a:prstGeom prst="rect">
            <a:avLst/>
          </a:prstGeom>
        </p:spPr>
      </p:pic>
      <p:sp>
        <p:nvSpPr>
          <p:cNvPr id="7" name="TextBox 6"/>
          <p:cNvSpPr txBox="1"/>
          <p:nvPr/>
        </p:nvSpPr>
        <p:spPr>
          <a:xfrm>
            <a:off x="85483" y="1698497"/>
            <a:ext cx="4114552" cy="369332"/>
          </a:xfrm>
          <a:prstGeom prst="rect">
            <a:avLst/>
          </a:prstGeom>
          <a:noFill/>
        </p:spPr>
        <p:txBody>
          <a:bodyPr wrap="square" rtlCol="0">
            <a:spAutoFit/>
          </a:bodyPr>
          <a:lstStyle/>
          <a:p>
            <a:r>
              <a:rPr lang="en-US" i="1" dirty="0" err="1">
                <a:latin typeface="Symbol" pitchFamily="2" charset="2"/>
              </a:rPr>
              <a:t>w</a:t>
            </a:r>
            <a:r>
              <a:rPr lang="en-US" i="1" baseline="-25000" dirty="0" err="1"/>
              <a:t>c</a:t>
            </a:r>
            <a:r>
              <a:rPr lang="en-US" i="1" dirty="0"/>
              <a:t> = </a:t>
            </a:r>
            <a:r>
              <a:rPr lang="en-US" i="1" dirty="0" err="1">
                <a:latin typeface="Symbol" pitchFamily="2" charset="2"/>
              </a:rPr>
              <a:t>e</a:t>
            </a:r>
            <a:r>
              <a:rPr lang="en-US" i="1" baseline="-25000" dirty="0" err="1"/>
              <a:t>e</a:t>
            </a:r>
            <a:r>
              <a:rPr lang="en-US" i="1" dirty="0"/>
              <a:t> – </a:t>
            </a:r>
            <a:r>
              <a:rPr lang="en-US" i="1" dirty="0" err="1">
                <a:latin typeface="Symbol" pitchFamily="2" charset="2"/>
              </a:rPr>
              <a:t>e</a:t>
            </a:r>
            <a:r>
              <a:rPr lang="en-US" i="1" baseline="-25000" dirty="0" err="1"/>
              <a:t>g.</a:t>
            </a:r>
            <a:r>
              <a:rPr lang="en-US" i="1" baseline="-25000" dirty="0"/>
              <a:t>     </a:t>
            </a:r>
            <a:r>
              <a:rPr lang="en-US" dirty="0"/>
              <a:t>coupling,</a:t>
            </a:r>
            <a:r>
              <a:rPr lang="en-US" dirty="0">
                <a:latin typeface="Symbol" charset="2"/>
                <a:ea typeface="Symbol" charset="2"/>
                <a:cs typeface="Symbol" charset="2"/>
              </a:rPr>
              <a:t> </a:t>
            </a:r>
            <a:r>
              <a:rPr lang="en-US" dirty="0" err="1">
                <a:latin typeface="Symbol" pitchFamily="2" charset="2"/>
                <a:ea typeface="Symbol" charset="2"/>
                <a:cs typeface="Symbol" charset="2"/>
              </a:rPr>
              <a:t>l</a:t>
            </a:r>
            <a:r>
              <a:rPr lang="en-US" i="1" dirty="0" err="1">
                <a:latin typeface="Palatino" pitchFamily="2" charset="77"/>
                <a:ea typeface="Palatino" pitchFamily="2" charset="77"/>
                <a:cs typeface="Symbol" charset="2"/>
              </a:rPr>
              <a:t>r</a:t>
            </a:r>
            <a:r>
              <a:rPr lang="en-US" i="1" baseline="-25000" dirty="0" err="1">
                <a:latin typeface="Palatino" pitchFamily="2" charset="77"/>
                <a:ea typeface="Palatino" pitchFamily="2" charset="77"/>
              </a:rPr>
              <a:t>eg</a:t>
            </a:r>
            <a:r>
              <a:rPr lang="en-US" dirty="0"/>
              <a:t> = 0.01</a:t>
            </a:r>
          </a:p>
        </p:txBody>
      </p:sp>
      <p:sp>
        <p:nvSpPr>
          <p:cNvPr id="11" name="TextBox 10"/>
          <p:cNvSpPr txBox="1"/>
          <p:nvPr/>
        </p:nvSpPr>
        <p:spPr>
          <a:xfrm>
            <a:off x="85483" y="2192534"/>
            <a:ext cx="6278666" cy="369332"/>
          </a:xfrm>
          <a:prstGeom prst="rect">
            <a:avLst/>
          </a:prstGeom>
          <a:noFill/>
        </p:spPr>
        <p:txBody>
          <a:bodyPr wrap="square" rtlCol="0">
            <a:spAutoFit/>
          </a:bodyPr>
          <a:lstStyle/>
          <a:p>
            <a:r>
              <a:rPr lang="en-US" dirty="0"/>
              <a:t>Initial state: |e&gt; , zero photons</a:t>
            </a:r>
          </a:p>
        </p:txBody>
      </p:sp>
      <p:sp>
        <p:nvSpPr>
          <p:cNvPr id="16" name="TextBox 15"/>
          <p:cNvSpPr txBox="1"/>
          <p:nvPr/>
        </p:nvSpPr>
        <p:spPr>
          <a:xfrm>
            <a:off x="1504226" y="6501991"/>
            <a:ext cx="8851900" cy="338554"/>
          </a:xfrm>
          <a:prstGeom prst="rect">
            <a:avLst/>
          </a:prstGeom>
          <a:noFill/>
        </p:spPr>
        <p:txBody>
          <a:bodyPr wrap="square" rtlCol="0">
            <a:spAutoFit/>
          </a:bodyPr>
          <a:lstStyle/>
          <a:p>
            <a:r>
              <a:rPr lang="en-US" sz="1600" i="1" dirty="0">
                <a:solidFill>
                  <a:srgbClr val="0070C0"/>
                </a:solidFill>
              </a:rPr>
              <a:t>B. Rosenzweig, N. M. Hoffmann, L. Lacombe, N.T. Maitra, in prep. (2021)</a:t>
            </a:r>
          </a:p>
        </p:txBody>
      </p:sp>
      <p:grpSp>
        <p:nvGrpSpPr>
          <p:cNvPr id="6" name="Group 5">
            <a:extLst>
              <a:ext uri="{FF2B5EF4-FFF2-40B4-BE49-F238E27FC236}">
                <a16:creationId xmlns:a16="http://schemas.microsoft.com/office/drawing/2014/main" id="{8F54B8F1-5AA7-D547-A649-F74941C900B2}"/>
              </a:ext>
            </a:extLst>
          </p:cNvPr>
          <p:cNvGrpSpPr/>
          <p:nvPr/>
        </p:nvGrpSpPr>
        <p:grpSpPr>
          <a:xfrm>
            <a:off x="0" y="811230"/>
            <a:ext cx="4801452" cy="821104"/>
            <a:chOff x="0" y="811230"/>
            <a:chExt cx="4801452" cy="821104"/>
          </a:xfrm>
        </p:grpSpPr>
        <p:pic>
          <p:nvPicPr>
            <p:cNvPr id="19" name="Picture 18">
              <a:extLst>
                <a:ext uri="{FF2B5EF4-FFF2-40B4-BE49-F238E27FC236}">
                  <a16:creationId xmlns:a16="http://schemas.microsoft.com/office/drawing/2014/main" id="{EC53CD3E-1B5C-034E-AF30-3422208A1FAD}"/>
                </a:ext>
              </a:extLst>
            </p:cNvPr>
            <p:cNvPicPr>
              <a:picLocks noChangeAspect="1"/>
            </p:cNvPicPr>
            <p:nvPr/>
          </p:nvPicPr>
          <p:blipFill rotWithShape="1">
            <a:blip r:embed="rId3"/>
            <a:srcRect t="-1" r="50302" b="8334"/>
            <a:stretch/>
          </p:blipFill>
          <p:spPr>
            <a:xfrm>
              <a:off x="0" y="811230"/>
              <a:ext cx="2627697" cy="338554"/>
            </a:xfrm>
            <a:prstGeom prst="rect">
              <a:avLst/>
            </a:prstGeom>
          </p:spPr>
        </p:pic>
        <p:pic>
          <p:nvPicPr>
            <p:cNvPr id="4" name="Picture 3">
              <a:extLst>
                <a:ext uri="{FF2B5EF4-FFF2-40B4-BE49-F238E27FC236}">
                  <a16:creationId xmlns:a16="http://schemas.microsoft.com/office/drawing/2014/main" id="{CAE086E0-5F61-6942-AC61-D5BB0092688E}"/>
                </a:ext>
              </a:extLst>
            </p:cNvPr>
            <p:cNvPicPr>
              <a:picLocks noChangeAspect="1"/>
            </p:cNvPicPr>
            <p:nvPr/>
          </p:nvPicPr>
          <p:blipFill>
            <a:blip r:embed="rId4"/>
            <a:stretch>
              <a:fillRect/>
            </a:stretch>
          </p:blipFill>
          <p:spPr>
            <a:xfrm>
              <a:off x="1667557" y="1303678"/>
              <a:ext cx="2567622" cy="328656"/>
            </a:xfrm>
            <a:prstGeom prst="rect">
              <a:avLst/>
            </a:prstGeom>
          </p:spPr>
        </p:pic>
        <p:sp>
          <p:nvSpPr>
            <p:cNvPr id="5" name="TextBox 4">
              <a:extLst>
                <a:ext uri="{FF2B5EF4-FFF2-40B4-BE49-F238E27FC236}">
                  <a16:creationId xmlns:a16="http://schemas.microsoft.com/office/drawing/2014/main" id="{5B2E4FA0-CCA4-BB4B-9201-E12DBF2E706F}"/>
                </a:ext>
              </a:extLst>
            </p:cNvPr>
            <p:cNvSpPr txBox="1"/>
            <p:nvPr/>
          </p:nvSpPr>
          <p:spPr>
            <a:xfrm>
              <a:off x="2620490" y="848427"/>
              <a:ext cx="594360" cy="369332"/>
            </a:xfrm>
            <a:prstGeom prst="rect">
              <a:avLst/>
            </a:prstGeom>
            <a:noFill/>
          </p:spPr>
          <p:txBody>
            <a:bodyPr wrap="square" rtlCol="0">
              <a:spAutoFit/>
            </a:bodyPr>
            <a:lstStyle/>
            <a:p>
              <a:r>
                <a:rPr lang="en-US" dirty="0"/>
                <a:t>+</a:t>
              </a:r>
            </a:p>
          </p:txBody>
        </p:sp>
        <p:pic>
          <p:nvPicPr>
            <p:cNvPr id="20" name="Picture 19">
              <a:extLst>
                <a:ext uri="{FF2B5EF4-FFF2-40B4-BE49-F238E27FC236}">
                  <a16:creationId xmlns:a16="http://schemas.microsoft.com/office/drawing/2014/main" id="{15AE57FF-E88E-EA48-8E40-8ACFDC3979B2}"/>
                </a:ext>
              </a:extLst>
            </p:cNvPr>
            <p:cNvPicPr>
              <a:picLocks noChangeAspect="1"/>
            </p:cNvPicPr>
            <p:nvPr/>
          </p:nvPicPr>
          <p:blipFill rotWithShape="1">
            <a:blip r:embed="rId3"/>
            <a:srcRect l="63766" t="11013"/>
            <a:stretch/>
          </p:blipFill>
          <p:spPr>
            <a:xfrm>
              <a:off x="2885693" y="862002"/>
              <a:ext cx="1915759" cy="328656"/>
            </a:xfrm>
            <a:prstGeom prst="rect">
              <a:avLst/>
            </a:prstGeom>
          </p:spPr>
        </p:pic>
        <p:sp>
          <p:nvSpPr>
            <p:cNvPr id="21" name="TextBox 20">
              <a:extLst>
                <a:ext uri="{FF2B5EF4-FFF2-40B4-BE49-F238E27FC236}">
                  <a16:creationId xmlns:a16="http://schemas.microsoft.com/office/drawing/2014/main" id="{48F44209-532D-E14A-84AB-53BB1EB4D412}"/>
                </a:ext>
              </a:extLst>
            </p:cNvPr>
            <p:cNvSpPr txBox="1"/>
            <p:nvPr/>
          </p:nvSpPr>
          <p:spPr>
            <a:xfrm>
              <a:off x="1375440" y="1253815"/>
              <a:ext cx="594360" cy="369332"/>
            </a:xfrm>
            <a:prstGeom prst="rect">
              <a:avLst/>
            </a:prstGeom>
            <a:noFill/>
          </p:spPr>
          <p:txBody>
            <a:bodyPr wrap="square" rtlCol="0">
              <a:spAutoFit/>
            </a:bodyPr>
            <a:lstStyle/>
            <a:p>
              <a:r>
                <a:rPr lang="en-US" dirty="0"/>
                <a:t>+</a:t>
              </a:r>
            </a:p>
          </p:txBody>
        </p:sp>
      </p:grpSp>
      <p:pic>
        <p:nvPicPr>
          <p:cNvPr id="26" name="Picture 25">
            <a:extLst>
              <a:ext uri="{FF2B5EF4-FFF2-40B4-BE49-F238E27FC236}">
                <a16:creationId xmlns:a16="http://schemas.microsoft.com/office/drawing/2014/main" id="{BEAD56DA-4BEC-084C-AADD-E6FF7D905E00}"/>
              </a:ext>
            </a:extLst>
          </p:cNvPr>
          <p:cNvPicPr>
            <a:picLocks noChangeAspect="1"/>
          </p:cNvPicPr>
          <p:nvPr/>
        </p:nvPicPr>
        <p:blipFill>
          <a:blip r:embed="rId5"/>
          <a:stretch>
            <a:fillRect/>
          </a:stretch>
        </p:blipFill>
        <p:spPr>
          <a:xfrm>
            <a:off x="422561" y="3675188"/>
            <a:ext cx="4659347" cy="408389"/>
          </a:xfrm>
          <a:prstGeom prst="rect">
            <a:avLst/>
          </a:prstGeom>
        </p:spPr>
      </p:pic>
      <p:sp>
        <p:nvSpPr>
          <p:cNvPr id="27" name="TextBox 26">
            <a:extLst>
              <a:ext uri="{FF2B5EF4-FFF2-40B4-BE49-F238E27FC236}">
                <a16:creationId xmlns:a16="http://schemas.microsoft.com/office/drawing/2014/main" id="{F2A5EA8E-C5F6-5547-B995-3B6B4C96513B}"/>
              </a:ext>
            </a:extLst>
          </p:cNvPr>
          <p:cNvSpPr txBox="1"/>
          <p:nvPr/>
        </p:nvSpPr>
        <p:spPr>
          <a:xfrm>
            <a:off x="330200" y="2739008"/>
            <a:ext cx="8039100" cy="646331"/>
          </a:xfrm>
          <a:prstGeom prst="rect">
            <a:avLst/>
          </a:prstGeom>
          <a:noFill/>
        </p:spPr>
        <p:txBody>
          <a:bodyPr wrap="square" rtlCol="0">
            <a:spAutoFit/>
          </a:bodyPr>
          <a:lstStyle/>
          <a:p>
            <a:r>
              <a:rPr lang="en-US" u="sng" dirty="0"/>
              <a:t>Plan</a:t>
            </a:r>
            <a:r>
              <a:rPr lang="en-US" dirty="0"/>
              <a:t>: Find the exact </a:t>
            </a:r>
            <a:r>
              <a:rPr lang="en-US" dirty="0" err="1"/>
              <a:t>qTDPES</a:t>
            </a:r>
            <a:r>
              <a:rPr lang="en-US" dirty="0"/>
              <a:t> from XF, choosing</a:t>
            </a:r>
            <a:r>
              <a:rPr lang="en-US" i="1" dirty="0"/>
              <a:t> q </a:t>
            </a:r>
            <a:r>
              <a:rPr lang="en-US" dirty="0"/>
              <a:t>as the marginal. </a:t>
            </a:r>
          </a:p>
          <a:p>
            <a:r>
              <a:rPr lang="en-US" dirty="0"/>
              <a:t>          Classically evolve on it &amp; compare with MTE </a:t>
            </a:r>
          </a:p>
        </p:txBody>
      </p:sp>
      <p:pic>
        <p:nvPicPr>
          <p:cNvPr id="28" name="Picture 27">
            <a:extLst>
              <a:ext uri="{FF2B5EF4-FFF2-40B4-BE49-F238E27FC236}">
                <a16:creationId xmlns:a16="http://schemas.microsoft.com/office/drawing/2014/main" id="{62022CE2-CDA6-8444-B186-C152BBA7330A}"/>
              </a:ext>
            </a:extLst>
          </p:cNvPr>
          <p:cNvPicPr>
            <a:picLocks noChangeAspect="1"/>
          </p:cNvPicPr>
          <p:nvPr/>
        </p:nvPicPr>
        <p:blipFill>
          <a:blip r:embed="rId6"/>
          <a:stretch>
            <a:fillRect/>
          </a:stretch>
        </p:blipFill>
        <p:spPr>
          <a:xfrm>
            <a:off x="375950" y="4386352"/>
            <a:ext cx="4659336" cy="408388"/>
          </a:xfrm>
          <a:prstGeom prst="rect">
            <a:avLst/>
          </a:prstGeom>
        </p:spPr>
      </p:pic>
      <p:pic>
        <p:nvPicPr>
          <p:cNvPr id="29" name="Picture 28">
            <a:extLst>
              <a:ext uri="{FF2B5EF4-FFF2-40B4-BE49-F238E27FC236}">
                <a16:creationId xmlns:a16="http://schemas.microsoft.com/office/drawing/2014/main" id="{A1B06E40-E0D5-414A-ACBB-077CBB1E487F}"/>
              </a:ext>
            </a:extLst>
          </p:cNvPr>
          <p:cNvPicPr>
            <a:picLocks noChangeAspect="1"/>
          </p:cNvPicPr>
          <p:nvPr/>
        </p:nvPicPr>
        <p:blipFill>
          <a:blip r:embed="rId7"/>
          <a:stretch>
            <a:fillRect/>
          </a:stretch>
        </p:blipFill>
        <p:spPr>
          <a:xfrm>
            <a:off x="330200" y="5049172"/>
            <a:ext cx="3178646" cy="338554"/>
          </a:xfrm>
          <a:prstGeom prst="rect">
            <a:avLst/>
          </a:prstGeom>
        </p:spPr>
      </p:pic>
      <p:pic>
        <p:nvPicPr>
          <p:cNvPr id="30" name="Picture 29">
            <a:extLst>
              <a:ext uri="{FF2B5EF4-FFF2-40B4-BE49-F238E27FC236}">
                <a16:creationId xmlns:a16="http://schemas.microsoft.com/office/drawing/2014/main" id="{0A64802F-FFDF-5B42-8EA0-135703AA75BA}"/>
              </a:ext>
            </a:extLst>
          </p:cNvPr>
          <p:cNvPicPr>
            <a:picLocks noChangeAspect="1"/>
          </p:cNvPicPr>
          <p:nvPr/>
        </p:nvPicPr>
        <p:blipFill>
          <a:blip r:embed="rId8"/>
          <a:stretch>
            <a:fillRect/>
          </a:stretch>
        </p:blipFill>
        <p:spPr>
          <a:xfrm>
            <a:off x="330199" y="5554453"/>
            <a:ext cx="3421181" cy="369332"/>
          </a:xfrm>
          <a:prstGeom prst="rect">
            <a:avLst/>
          </a:prstGeom>
        </p:spPr>
      </p:pic>
      <p:pic>
        <p:nvPicPr>
          <p:cNvPr id="31" name="Picture 30">
            <a:extLst>
              <a:ext uri="{FF2B5EF4-FFF2-40B4-BE49-F238E27FC236}">
                <a16:creationId xmlns:a16="http://schemas.microsoft.com/office/drawing/2014/main" id="{A922B3FC-76BE-1F47-8535-056B63A2BEF4}"/>
              </a:ext>
            </a:extLst>
          </p:cNvPr>
          <p:cNvPicPr>
            <a:picLocks noChangeAspect="1"/>
          </p:cNvPicPr>
          <p:nvPr/>
        </p:nvPicPr>
        <p:blipFill>
          <a:blip r:embed="rId9"/>
          <a:stretch>
            <a:fillRect/>
          </a:stretch>
        </p:blipFill>
        <p:spPr>
          <a:xfrm>
            <a:off x="237067" y="6020439"/>
            <a:ext cx="2899256" cy="369332"/>
          </a:xfrm>
          <a:prstGeom prst="rect">
            <a:avLst/>
          </a:prstGeom>
        </p:spPr>
      </p:pic>
      <p:sp>
        <p:nvSpPr>
          <p:cNvPr id="32" name="Left Brace 31">
            <a:extLst>
              <a:ext uri="{FF2B5EF4-FFF2-40B4-BE49-F238E27FC236}">
                <a16:creationId xmlns:a16="http://schemas.microsoft.com/office/drawing/2014/main" id="{97709FCE-232A-E04F-9044-1CCC20FA3B70}"/>
              </a:ext>
            </a:extLst>
          </p:cNvPr>
          <p:cNvSpPr/>
          <p:nvPr/>
        </p:nvSpPr>
        <p:spPr>
          <a:xfrm>
            <a:off x="0" y="5049172"/>
            <a:ext cx="375950" cy="134059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C465E4C0-D3F0-1648-8EDA-9DF49FB75318}"/>
              </a:ext>
            </a:extLst>
          </p:cNvPr>
          <p:cNvGrpSpPr/>
          <p:nvPr/>
        </p:nvGrpSpPr>
        <p:grpSpPr>
          <a:xfrm>
            <a:off x="3860090" y="5023995"/>
            <a:ext cx="1882724" cy="365683"/>
            <a:chOff x="7110821" y="4395140"/>
            <a:chExt cx="1882724" cy="365683"/>
          </a:xfrm>
        </p:grpSpPr>
        <p:pic>
          <p:nvPicPr>
            <p:cNvPr id="33" name="Picture 32">
              <a:extLst>
                <a:ext uri="{FF2B5EF4-FFF2-40B4-BE49-F238E27FC236}">
                  <a16:creationId xmlns:a16="http://schemas.microsoft.com/office/drawing/2014/main" id="{3C7D7CB6-3406-EA4E-913B-313605D27D40}"/>
                </a:ext>
              </a:extLst>
            </p:cNvPr>
            <p:cNvPicPr>
              <a:picLocks noChangeAspect="1"/>
            </p:cNvPicPr>
            <p:nvPr/>
          </p:nvPicPr>
          <p:blipFill>
            <a:blip r:embed="rId10"/>
            <a:stretch>
              <a:fillRect/>
            </a:stretch>
          </p:blipFill>
          <p:spPr>
            <a:xfrm>
              <a:off x="7110821" y="4395140"/>
              <a:ext cx="620682" cy="338554"/>
            </a:xfrm>
            <a:prstGeom prst="rect">
              <a:avLst/>
            </a:prstGeom>
          </p:spPr>
        </p:pic>
        <p:pic>
          <p:nvPicPr>
            <p:cNvPr id="34" name="Picture 33">
              <a:extLst>
                <a:ext uri="{FF2B5EF4-FFF2-40B4-BE49-F238E27FC236}">
                  <a16:creationId xmlns:a16="http://schemas.microsoft.com/office/drawing/2014/main" id="{F977AE19-1FFE-3240-8F38-88568C33C830}"/>
                </a:ext>
              </a:extLst>
            </p:cNvPr>
            <p:cNvPicPr>
              <a:picLocks noChangeAspect="1"/>
            </p:cNvPicPr>
            <p:nvPr/>
          </p:nvPicPr>
          <p:blipFill>
            <a:blip r:embed="rId11"/>
            <a:stretch>
              <a:fillRect/>
            </a:stretch>
          </p:blipFill>
          <p:spPr>
            <a:xfrm>
              <a:off x="7745054" y="4453502"/>
              <a:ext cx="1248491" cy="307321"/>
            </a:xfrm>
            <a:prstGeom prst="rect">
              <a:avLst/>
            </a:prstGeom>
          </p:spPr>
        </p:pic>
      </p:grpSp>
    </p:spTree>
    <p:extLst>
      <p:ext uri="{BB962C8B-B14F-4D97-AF65-F5344CB8AC3E}">
        <p14:creationId xmlns:p14="http://schemas.microsoft.com/office/powerpoint/2010/main" val="230928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639" y="90130"/>
            <a:ext cx="8432800" cy="400110"/>
          </a:xfrm>
          <a:prstGeom prst="rect">
            <a:avLst/>
          </a:prstGeom>
          <a:noFill/>
        </p:spPr>
        <p:txBody>
          <a:bodyPr wrap="square" rtlCol="0">
            <a:spAutoFit/>
          </a:bodyPr>
          <a:lstStyle/>
          <a:p>
            <a:r>
              <a:rPr lang="en-US" sz="2000" b="1" u="sng" dirty="0">
                <a:solidFill>
                  <a:srgbClr val="C00000"/>
                </a:solidFill>
              </a:rPr>
              <a:t>Simplest example: Two-level system coupled to a single resonant cavity-mode</a:t>
            </a:r>
          </a:p>
        </p:txBody>
      </p:sp>
      <p:sp>
        <p:nvSpPr>
          <p:cNvPr id="16" name="TextBox 15"/>
          <p:cNvSpPr txBox="1"/>
          <p:nvPr/>
        </p:nvSpPr>
        <p:spPr>
          <a:xfrm>
            <a:off x="1504226" y="6501991"/>
            <a:ext cx="8851900" cy="338554"/>
          </a:xfrm>
          <a:prstGeom prst="rect">
            <a:avLst/>
          </a:prstGeom>
          <a:noFill/>
        </p:spPr>
        <p:txBody>
          <a:bodyPr wrap="square" rtlCol="0">
            <a:spAutoFit/>
          </a:bodyPr>
          <a:lstStyle/>
          <a:p>
            <a:r>
              <a:rPr lang="en-US" sz="1600" i="1" dirty="0">
                <a:solidFill>
                  <a:srgbClr val="0070C0"/>
                </a:solidFill>
              </a:rPr>
              <a:t>B. Rosenzweig, N. M. Hoffmann, L. Lacombe, N.T. Maitra, in prep. (2021)</a:t>
            </a:r>
          </a:p>
        </p:txBody>
      </p:sp>
      <p:pic>
        <p:nvPicPr>
          <p:cNvPr id="26" name="Picture 25">
            <a:extLst>
              <a:ext uri="{FF2B5EF4-FFF2-40B4-BE49-F238E27FC236}">
                <a16:creationId xmlns:a16="http://schemas.microsoft.com/office/drawing/2014/main" id="{BEAD56DA-4BEC-084C-AADD-E6FF7D905E00}"/>
              </a:ext>
            </a:extLst>
          </p:cNvPr>
          <p:cNvPicPr>
            <a:picLocks noChangeAspect="1"/>
          </p:cNvPicPr>
          <p:nvPr/>
        </p:nvPicPr>
        <p:blipFill>
          <a:blip r:embed="rId3"/>
          <a:stretch>
            <a:fillRect/>
          </a:stretch>
        </p:blipFill>
        <p:spPr>
          <a:xfrm>
            <a:off x="474133" y="1523074"/>
            <a:ext cx="4659347" cy="408389"/>
          </a:xfrm>
          <a:prstGeom prst="rect">
            <a:avLst/>
          </a:prstGeom>
        </p:spPr>
      </p:pic>
      <p:sp>
        <p:nvSpPr>
          <p:cNvPr id="27" name="TextBox 26">
            <a:extLst>
              <a:ext uri="{FF2B5EF4-FFF2-40B4-BE49-F238E27FC236}">
                <a16:creationId xmlns:a16="http://schemas.microsoft.com/office/drawing/2014/main" id="{F2A5EA8E-C5F6-5547-B995-3B6B4C96513B}"/>
              </a:ext>
            </a:extLst>
          </p:cNvPr>
          <p:cNvSpPr txBox="1"/>
          <p:nvPr/>
        </p:nvSpPr>
        <p:spPr>
          <a:xfrm>
            <a:off x="381772" y="586894"/>
            <a:ext cx="8039100" cy="646331"/>
          </a:xfrm>
          <a:prstGeom prst="rect">
            <a:avLst/>
          </a:prstGeom>
          <a:noFill/>
        </p:spPr>
        <p:txBody>
          <a:bodyPr wrap="square" rtlCol="0">
            <a:spAutoFit/>
          </a:bodyPr>
          <a:lstStyle/>
          <a:p>
            <a:r>
              <a:rPr lang="en-US" u="sng" dirty="0"/>
              <a:t>Plan</a:t>
            </a:r>
            <a:r>
              <a:rPr lang="en-US" dirty="0"/>
              <a:t>: Find the exact </a:t>
            </a:r>
            <a:r>
              <a:rPr lang="en-US" dirty="0" err="1"/>
              <a:t>qTDPES</a:t>
            </a:r>
            <a:r>
              <a:rPr lang="en-US" dirty="0"/>
              <a:t> from XF, choosing</a:t>
            </a:r>
            <a:r>
              <a:rPr lang="en-US" i="1" dirty="0"/>
              <a:t> q </a:t>
            </a:r>
            <a:r>
              <a:rPr lang="en-US" dirty="0"/>
              <a:t>as the marginal. </a:t>
            </a:r>
          </a:p>
          <a:p>
            <a:r>
              <a:rPr lang="en-US" dirty="0"/>
              <a:t>          Classically evolve on </a:t>
            </a:r>
            <a:r>
              <a:rPr lang="en-US" dirty="0" err="1">
                <a:solidFill>
                  <a:srgbClr val="7030A0"/>
                </a:solidFill>
              </a:rPr>
              <a:t>qTDPES</a:t>
            </a:r>
            <a:r>
              <a:rPr lang="en-US" dirty="0">
                <a:solidFill>
                  <a:srgbClr val="7030A0"/>
                </a:solidFill>
              </a:rPr>
              <a:t> </a:t>
            </a:r>
            <a:r>
              <a:rPr lang="en-US" dirty="0"/>
              <a:t>&amp; compare with </a:t>
            </a:r>
            <a:r>
              <a:rPr lang="en-US" dirty="0">
                <a:solidFill>
                  <a:srgbClr val="0070C0"/>
                </a:solidFill>
              </a:rPr>
              <a:t>MTE </a:t>
            </a:r>
          </a:p>
        </p:txBody>
      </p:sp>
      <p:pic>
        <p:nvPicPr>
          <p:cNvPr id="28" name="Picture 27">
            <a:extLst>
              <a:ext uri="{FF2B5EF4-FFF2-40B4-BE49-F238E27FC236}">
                <a16:creationId xmlns:a16="http://schemas.microsoft.com/office/drawing/2014/main" id="{62022CE2-CDA6-8444-B186-C152BBA7330A}"/>
              </a:ext>
            </a:extLst>
          </p:cNvPr>
          <p:cNvPicPr>
            <a:picLocks noChangeAspect="1"/>
          </p:cNvPicPr>
          <p:nvPr/>
        </p:nvPicPr>
        <p:blipFill>
          <a:blip r:embed="rId4"/>
          <a:stretch>
            <a:fillRect/>
          </a:stretch>
        </p:blipFill>
        <p:spPr>
          <a:xfrm>
            <a:off x="427522" y="2234238"/>
            <a:ext cx="4659336" cy="408388"/>
          </a:xfrm>
          <a:prstGeom prst="rect">
            <a:avLst/>
          </a:prstGeom>
        </p:spPr>
      </p:pic>
      <p:pic>
        <p:nvPicPr>
          <p:cNvPr id="29" name="Picture 28">
            <a:extLst>
              <a:ext uri="{FF2B5EF4-FFF2-40B4-BE49-F238E27FC236}">
                <a16:creationId xmlns:a16="http://schemas.microsoft.com/office/drawing/2014/main" id="{A1B06E40-E0D5-414A-ACBB-077CBB1E487F}"/>
              </a:ext>
            </a:extLst>
          </p:cNvPr>
          <p:cNvPicPr>
            <a:picLocks noChangeAspect="1"/>
          </p:cNvPicPr>
          <p:nvPr/>
        </p:nvPicPr>
        <p:blipFill>
          <a:blip r:embed="rId5"/>
          <a:stretch>
            <a:fillRect/>
          </a:stretch>
        </p:blipFill>
        <p:spPr>
          <a:xfrm>
            <a:off x="381772" y="2897058"/>
            <a:ext cx="3178646" cy="338554"/>
          </a:xfrm>
          <a:prstGeom prst="rect">
            <a:avLst/>
          </a:prstGeom>
        </p:spPr>
      </p:pic>
      <p:pic>
        <p:nvPicPr>
          <p:cNvPr id="30" name="Picture 29">
            <a:extLst>
              <a:ext uri="{FF2B5EF4-FFF2-40B4-BE49-F238E27FC236}">
                <a16:creationId xmlns:a16="http://schemas.microsoft.com/office/drawing/2014/main" id="{0A64802F-FFDF-5B42-8EA0-135703AA75BA}"/>
              </a:ext>
            </a:extLst>
          </p:cNvPr>
          <p:cNvPicPr>
            <a:picLocks noChangeAspect="1"/>
          </p:cNvPicPr>
          <p:nvPr/>
        </p:nvPicPr>
        <p:blipFill>
          <a:blip r:embed="rId6"/>
          <a:stretch>
            <a:fillRect/>
          </a:stretch>
        </p:blipFill>
        <p:spPr>
          <a:xfrm>
            <a:off x="381771" y="3402339"/>
            <a:ext cx="3421181" cy="369332"/>
          </a:xfrm>
          <a:prstGeom prst="rect">
            <a:avLst/>
          </a:prstGeom>
        </p:spPr>
      </p:pic>
      <p:pic>
        <p:nvPicPr>
          <p:cNvPr id="31" name="Picture 30">
            <a:extLst>
              <a:ext uri="{FF2B5EF4-FFF2-40B4-BE49-F238E27FC236}">
                <a16:creationId xmlns:a16="http://schemas.microsoft.com/office/drawing/2014/main" id="{A922B3FC-76BE-1F47-8535-056B63A2BEF4}"/>
              </a:ext>
            </a:extLst>
          </p:cNvPr>
          <p:cNvPicPr>
            <a:picLocks noChangeAspect="1"/>
          </p:cNvPicPr>
          <p:nvPr/>
        </p:nvPicPr>
        <p:blipFill>
          <a:blip r:embed="rId7"/>
          <a:stretch>
            <a:fillRect/>
          </a:stretch>
        </p:blipFill>
        <p:spPr>
          <a:xfrm>
            <a:off x="288639" y="3868325"/>
            <a:ext cx="2899256" cy="369332"/>
          </a:xfrm>
          <a:prstGeom prst="rect">
            <a:avLst/>
          </a:prstGeom>
        </p:spPr>
      </p:pic>
      <p:sp>
        <p:nvSpPr>
          <p:cNvPr id="32" name="Left Brace 31">
            <a:extLst>
              <a:ext uri="{FF2B5EF4-FFF2-40B4-BE49-F238E27FC236}">
                <a16:creationId xmlns:a16="http://schemas.microsoft.com/office/drawing/2014/main" id="{97709FCE-232A-E04F-9044-1CCC20FA3B70}"/>
              </a:ext>
            </a:extLst>
          </p:cNvPr>
          <p:cNvSpPr/>
          <p:nvPr/>
        </p:nvSpPr>
        <p:spPr>
          <a:xfrm>
            <a:off x="-39887" y="2897058"/>
            <a:ext cx="375950" cy="134059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C465E4C0-D3F0-1648-8EDA-9DF49FB75318}"/>
              </a:ext>
            </a:extLst>
          </p:cNvPr>
          <p:cNvGrpSpPr/>
          <p:nvPr/>
        </p:nvGrpSpPr>
        <p:grpSpPr>
          <a:xfrm>
            <a:off x="3911662" y="2871881"/>
            <a:ext cx="1882724" cy="365683"/>
            <a:chOff x="7110821" y="4395140"/>
            <a:chExt cx="1882724" cy="365683"/>
          </a:xfrm>
        </p:grpSpPr>
        <p:pic>
          <p:nvPicPr>
            <p:cNvPr id="33" name="Picture 32">
              <a:extLst>
                <a:ext uri="{FF2B5EF4-FFF2-40B4-BE49-F238E27FC236}">
                  <a16:creationId xmlns:a16="http://schemas.microsoft.com/office/drawing/2014/main" id="{3C7D7CB6-3406-EA4E-913B-313605D27D40}"/>
                </a:ext>
              </a:extLst>
            </p:cNvPr>
            <p:cNvPicPr>
              <a:picLocks noChangeAspect="1"/>
            </p:cNvPicPr>
            <p:nvPr/>
          </p:nvPicPr>
          <p:blipFill>
            <a:blip r:embed="rId8"/>
            <a:stretch>
              <a:fillRect/>
            </a:stretch>
          </p:blipFill>
          <p:spPr>
            <a:xfrm>
              <a:off x="7110821" y="4395140"/>
              <a:ext cx="620682" cy="338554"/>
            </a:xfrm>
            <a:prstGeom prst="rect">
              <a:avLst/>
            </a:prstGeom>
          </p:spPr>
        </p:pic>
        <p:pic>
          <p:nvPicPr>
            <p:cNvPr id="34" name="Picture 33">
              <a:extLst>
                <a:ext uri="{FF2B5EF4-FFF2-40B4-BE49-F238E27FC236}">
                  <a16:creationId xmlns:a16="http://schemas.microsoft.com/office/drawing/2014/main" id="{F977AE19-1FFE-3240-8F38-88568C33C830}"/>
                </a:ext>
              </a:extLst>
            </p:cNvPr>
            <p:cNvPicPr>
              <a:picLocks noChangeAspect="1"/>
            </p:cNvPicPr>
            <p:nvPr/>
          </p:nvPicPr>
          <p:blipFill>
            <a:blip r:embed="rId9"/>
            <a:stretch>
              <a:fillRect/>
            </a:stretch>
          </p:blipFill>
          <p:spPr>
            <a:xfrm>
              <a:off x="7745054" y="4453502"/>
              <a:ext cx="1248491" cy="307321"/>
            </a:xfrm>
            <a:prstGeom prst="rect">
              <a:avLst/>
            </a:prstGeom>
          </p:spPr>
        </p:pic>
      </p:grpSp>
      <p:pic>
        <p:nvPicPr>
          <p:cNvPr id="8" name="Picture 7">
            <a:extLst>
              <a:ext uri="{FF2B5EF4-FFF2-40B4-BE49-F238E27FC236}">
                <a16:creationId xmlns:a16="http://schemas.microsoft.com/office/drawing/2014/main" id="{EEF62AFB-13CB-2B47-B779-B2A6CF1A9571}"/>
              </a:ext>
            </a:extLst>
          </p:cNvPr>
          <p:cNvPicPr>
            <a:picLocks noChangeAspect="1"/>
          </p:cNvPicPr>
          <p:nvPr/>
        </p:nvPicPr>
        <p:blipFill>
          <a:blip r:embed="rId10"/>
          <a:stretch>
            <a:fillRect/>
          </a:stretch>
        </p:blipFill>
        <p:spPr>
          <a:xfrm>
            <a:off x="5921789" y="4761028"/>
            <a:ext cx="3093152" cy="338554"/>
          </a:xfrm>
          <a:prstGeom prst="rect">
            <a:avLst/>
          </a:prstGeom>
        </p:spPr>
      </p:pic>
      <p:pic>
        <p:nvPicPr>
          <p:cNvPr id="9" name="Picture 8">
            <a:extLst>
              <a:ext uri="{FF2B5EF4-FFF2-40B4-BE49-F238E27FC236}">
                <a16:creationId xmlns:a16="http://schemas.microsoft.com/office/drawing/2014/main" id="{91ED0197-2127-2C41-922B-0F35B2126503}"/>
              </a:ext>
            </a:extLst>
          </p:cNvPr>
          <p:cNvPicPr>
            <a:picLocks noChangeAspect="1"/>
          </p:cNvPicPr>
          <p:nvPr/>
        </p:nvPicPr>
        <p:blipFill>
          <a:blip r:embed="rId11"/>
          <a:stretch>
            <a:fillRect/>
          </a:stretch>
        </p:blipFill>
        <p:spPr>
          <a:xfrm>
            <a:off x="5446241" y="5215047"/>
            <a:ext cx="3568700" cy="393700"/>
          </a:xfrm>
          <a:prstGeom prst="rect">
            <a:avLst/>
          </a:prstGeom>
        </p:spPr>
      </p:pic>
      <p:pic>
        <p:nvPicPr>
          <p:cNvPr id="10" name="Picture 9">
            <a:extLst>
              <a:ext uri="{FF2B5EF4-FFF2-40B4-BE49-F238E27FC236}">
                <a16:creationId xmlns:a16="http://schemas.microsoft.com/office/drawing/2014/main" id="{4619C728-3EB0-674A-A0B4-50D0054CAFB8}"/>
              </a:ext>
            </a:extLst>
          </p:cNvPr>
          <p:cNvPicPr>
            <a:picLocks noChangeAspect="1"/>
          </p:cNvPicPr>
          <p:nvPr/>
        </p:nvPicPr>
        <p:blipFill>
          <a:blip r:embed="rId12"/>
          <a:stretch>
            <a:fillRect/>
          </a:stretch>
        </p:blipFill>
        <p:spPr>
          <a:xfrm>
            <a:off x="5930176" y="5763860"/>
            <a:ext cx="2859675" cy="312777"/>
          </a:xfrm>
          <a:prstGeom prst="rect">
            <a:avLst/>
          </a:prstGeom>
        </p:spPr>
      </p:pic>
      <p:pic>
        <p:nvPicPr>
          <p:cNvPr id="12" name="Picture 11">
            <a:extLst>
              <a:ext uri="{FF2B5EF4-FFF2-40B4-BE49-F238E27FC236}">
                <a16:creationId xmlns:a16="http://schemas.microsoft.com/office/drawing/2014/main" id="{85BD71D1-829B-894D-95BB-3CC8EE602C17}"/>
              </a:ext>
            </a:extLst>
          </p:cNvPr>
          <p:cNvPicPr>
            <a:picLocks noChangeAspect="1"/>
          </p:cNvPicPr>
          <p:nvPr/>
        </p:nvPicPr>
        <p:blipFill>
          <a:blip r:embed="rId13"/>
          <a:stretch>
            <a:fillRect/>
          </a:stretch>
        </p:blipFill>
        <p:spPr>
          <a:xfrm>
            <a:off x="336063" y="5183928"/>
            <a:ext cx="2591194" cy="463326"/>
          </a:xfrm>
          <a:prstGeom prst="rect">
            <a:avLst/>
          </a:prstGeom>
        </p:spPr>
      </p:pic>
      <p:sp>
        <p:nvSpPr>
          <p:cNvPr id="13" name="Rounded Rectangle 12">
            <a:extLst>
              <a:ext uri="{FF2B5EF4-FFF2-40B4-BE49-F238E27FC236}">
                <a16:creationId xmlns:a16="http://schemas.microsoft.com/office/drawing/2014/main" id="{E30D2300-52CF-B045-A58B-CCCFE389505C}"/>
              </a:ext>
            </a:extLst>
          </p:cNvPr>
          <p:cNvSpPr/>
          <p:nvPr/>
        </p:nvSpPr>
        <p:spPr>
          <a:xfrm>
            <a:off x="129060" y="4742937"/>
            <a:ext cx="3947640" cy="1663833"/>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78EF4775-71E0-064A-8C82-4CF7534B01AB}"/>
              </a:ext>
            </a:extLst>
          </p:cNvPr>
          <p:cNvSpPr/>
          <p:nvPr/>
        </p:nvSpPr>
        <p:spPr>
          <a:xfrm>
            <a:off x="5446241" y="4547144"/>
            <a:ext cx="3568700" cy="175296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14" name="Picture 13">
            <a:extLst>
              <a:ext uri="{FF2B5EF4-FFF2-40B4-BE49-F238E27FC236}">
                <a16:creationId xmlns:a16="http://schemas.microsoft.com/office/drawing/2014/main" id="{A1DB31E6-1BCC-2F4E-A0A5-A48D3A12CD89}"/>
              </a:ext>
            </a:extLst>
          </p:cNvPr>
          <p:cNvPicPr>
            <a:picLocks noChangeAspect="1"/>
          </p:cNvPicPr>
          <p:nvPr/>
        </p:nvPicPr>
        <p:blipFill>
          <a:blip r:embed="rId14"/>
          <a:stretch>
            <a:fillRect/>
          </a:stretch>
        </p:blipFill>
        <p:spPr>
          <a:xfrm>
            <a:off x="264811" y="4843665"/>
            <a:ext cx="3646851" cy="341331"/>
          </a:xfrm>
          <a:prstGeom prst="rect">
            <a:avLst/>
          </a:prstGeom>
        </p:spPr>
      </p:pic>
      <p:pic>
        <p:nvPicPr>
          <p:cNvPr id="15" name="Picture 14">
            <a:extLst>
              <a:ext uri="{FF2B5EF4-FFF2-40B4-BE49-F238E27FC236}">
                <a16:creationId xmlns:a16="http://schemas.microsoft.com/office/drawing/2014/main" id="{3C183D46-C3B5-9743-8A12-98F64B65C7B8}"/>
              </a:ext>
            </a:extLst>
          </p:cNvPr>
          <p:cNvPicPr>
            <a:picLocks noChangeAspect="1"/>
          </p:cNvPicPr>
          <p:nvPr/>
        </p:nvPicPr>
        <p:blipFill>
          <a:blip r:embed="rId15"/>
          <a:stretch>
            <a:fillRect/>
          </a:stretch>
        </p:blipFill>
        <p:spPr>
          <a:xfrm>
            <a:off x="1242816" y="5742475"/>
            <a:ext cx="2692674" cy="535559"/>
          </a:xfrm>
          <a:prstGeom prst="rect">
            <a:avLst/>
          </a:prstGeom>
        </p:spPr>
      </p:pic>
      <p:pic>
        <p:nvPicPr>
          <p:cNvPr id="17" name="Picture 16">
            <a:extLst>
              <a:ext uri="{FF2B5EF4-FFF2-40B4-BE49-F238E27FC236}">
                <a16:creationId xmlns:a16="http://schemas.microsoft.com/office/drawing/2014/main" id="{46228100-3D30-E74C-8784-F2C4DFCD4D16}"/>
              </a:ext>
            </a:extLst>
          </p:cNvPr>
          <p:cNvPicPr>
            <a:picLocks noChangeAspect="1"/>
          </p:cNvPicPr>
          <p:nvPr/>
        </p:nvPicPr>
        <p:blipFill>
          <a:blip r:embed="rId16"/>
          <a:stretch>
            <a:fillRect/>
          </a:stretch>
        </p:blipFill>
        <p:spPr>
          <a:xfrm>
            <a:off x="208850" y="5739863"/>
            <a:ext cx="954177" cy="318059"/>
          </a:xfrm>
          <a:prstGeom prst="rect">
            <a:avLst/>
          </a:prstGeom>
        </p:spPr>
      </p:pic>
      <p:sp>
        <p:nvSpPr>
          <p:cNvPr id="18" name="TextBox 17">
            <a:extLst>
              <a:ext uri="{FF2B5EF4-FFF2-40B4-BE49-F238E27FC236}">
                <a16:creationId xmlns:a16="http://schemas.microsoft.com/office/drawing/2014/main" id="{DD96A305-AA99-1641-9F75-ED2CF7CD9F42}"/>
              </a:ext>
            </a:extLst>
          </p:cNvPr>
          <p:cNvSpPr txBox="1"/>
          <p:nvPr/>
        </p:nvSpPr>
        <p:spPr>
          <a:xfrm>
            <a:off x="34851" y="5459976"/>
            <a:ext cx="785341" cy="369332"/>
          </a:xfrm>
          <a:prstGeom prst="rect">
            <a:avLst/>
          </a:prstGeom>
          <a:noFill/>
        </p:spPr>
        <p:txBody>
          <a:bodyPr wrap="square" rtlCol="0">
            <a:spAutoFit/>
          </a:bodyPr>
          <a:lstStyle/>
          <a:p>
            <a:r>
              <a:rPr lang="en-US" dirty="0"/>
              <a:t>e.g. </a:t>
            </a:r>
          </a:p>
        </p:txBody>
      </p:sp>
    </p:spTree>
    <p:extLst>
      <p:ext uri="{BB962C8B-B14F-4D97-AF65-F5344CB8AC3E}">
        <p14:creationId xmlns:p14="http://schemas.microsoft.com/office/powerpoint/2010/main" val="999272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18733" y="5450050"/>
            <a:ext cx="3113709" cy="369332"/>
          </a:xfrm>
          <a:prstGeom prst="rect">
            <a:avLst/>
          </a:prstGeom>
          <a:noFill/>
        </p:spPr>
        <p:txBody>
          <a:bodyPr wrap="square" rtlCol="0">
            <a:spAutoFit/>
          </a:bodyPr>
          <a:lstStyle/>
          <a:p>
            <a:r>
              <a:rPr lang="en-US" dirty="0"/>
              <a:t>Deviations from harmonic! </a:t>
            </a:r>
          </a:p>
        </p:txBody>
      </p:sp>
      <p:sp>
        <p:nvSpPr>
          <p:cNvPr id="16" name="TextBox 15"/>
          <p:cNvSpPr txBox="1"/>
          <p:nvPr/>
        </p:nvSpPr>
        <p:spPr>
          <a:xfrm>
            <a:off x="704126" y="6459441"/>
            <a:ext cx="8851900" cy="338554"/>
          </a:xfrm>
          <a:prstGeom prst="rect">
            <a:avLst/>
          </a:prstGeom>
          <a:noFill/>
        </p:spPr>
        <p:txBody>
          <a:bodyPr wrap="square" rtlCol="0">
            <a:spAutoFit/>
          </a:bodyPr>
          <a:lstStyle/>
          <a:p>
            <a:r>
              <a:rPr lang="en-US" sz="1600" i="1" dirty="0">
                <a:solidFill>
                  <a:srgbClr val="0070C0"/>
                </a:solidFill>
              </a:rPr>
              <a:t>B. Rosenzweig, N. M. Hoffmann, L. Lacombe, N.T. Maitra, in prep. (2021)</a:t>
            </a:r>
          </a:p>
        </p:txBody>
      </p:sp>
      <p:sp>
        <p:nvSpPr>
          <p:cNvPr id="18" name="TextBox 17"/>
          <p:cNvSpPr txBox="1"/>
          <p:nvPr/>
        </p:nvSpPr>
        <p:spPr>
          <a:xfrm>
            <a:off x="591612" y="5945384"/>
            <a:ext cx="7828488" cy="369332"/>
          </a:xfrm>
          <a:prstGeom prst="rect">
            <a:avLst/>
          </a:prstGeom>
          <a:noFill/>
        </p:spPr>
        <p:txBody>
          <a:bodyPr wrap="square" rtlCol="0">
            <a:spAutoFit/>
          </a:bodyPr>
          <a:lstStyle/>
          <a:p>
            <a:r>
              <a:rPr lang="en-US" dirty="0">
                <a:solidFill>
                  <a:srgbClr val="C00000"/>
                </a:solidFill>
                <a:sym typeface="Wingdings"/>
              </a:rPr>
              <a:t>MTE cannot generate the barrier  smaller photon-number observed</a:t>
            </a:r>
            <a:endParaRPr lang="en-US" dirty="0">
              <a:solidFill>
                <a:srgbClr val="C00000"/>
              </a:solidFill>
            </a:endParaRPr>
          </a:p>
        </p:txBody>
      </p:sp>
      <p:pic>
        <p:nvPicPr>
          <p:cNvPr id="23" name="Picture 22">
            <a:extLst>
              <a:ext uri="{FF2B5EF4-FFF2-40B4-BE49-F238E27FC236}">
                <a16:creationId xmlns:a16="http://schemas.microsoft.com/office/drawing/2014/main" id="{DA0316F0-993A-CF46-B3C7-BBE217802677}"/>
              </a:ext>
            </a:extLst>
          </p:cNvPr>
          <p:cNvPicPr>
            <a:picLocks noChangeAspect="1"/>
          </p:cNvPicPr>
          <p:nvPr/>
        </p:nvPicPr>
        <p:blipFill>
          <a:blip r:embed="rId2"/>
          <a:stretch>
            <a:fillRect/>
          </a:stretch>
        </p:blipFill>
        <p:spPr>
          <a:xfrm>
            <a:off x="337612" y="675181"/>
            <a:ext cx="7102379" cy="4725430"/>
          </a:xfrm>
          <a:prstGeom prst="rect">
            <a:avLst/>
          </a:prstGeom>
        </p:spPr>
      </p:pic>
      <p:sp>
        <p:nvSpPr>
          <p:cNvPr id="12" name="TextBox 11">
            <a:extLst>
              <a:ext uri="{FF2B5EF4-FFF2-40B4-BE49-F238E27FC236}">
                <a16:creationId xmlns:a16="http://schemas.microsoft.com/office/drawing/2014/main" id="{A3CC9B20-0919-F840-B061-DA91A23EEA24}"/>
              </a:ext>
            </a:extLst>
          </p:cNvPr>
          <p:cNvSpPr txBox="1"/>
          <p:nvPr/>
        </p:nvSpPr>
        <p:spPr>
          <a:xfrm>
            <a:off x="7378241" y="4578602"/>
            <a:ext cx="1978037" cy="369332"/>
          </a:xfrm>
          <a:prstGeom prst="rect">
            <a:avLst/>
          </a:prstGeom>
          <a:noFill/>
        </p:spPr>
        <p:txBody>
          <a:bodyPr wrap="square" rtlCol="0">
            <a:spAutoFit/>
          </a:bodyPr>
          <a:lstStyle/>
          <a:p>
            <a:r>
              <a:rPr lang="en-US" dirty="0"/>
              <a:t>&lt;-- exact </a:t>
            </a:r>
            <a:r>
              <a:rPr lang="en-US" dirty="0" err="1"/>
              <a:t>qTDPES</a:t>
            </a:r>
            <a:endParaRPr lang="en-US" dirty="0"/>
          </a:p>
        </p:txBody>
      </p:sp>
      <p:sp>
        <p:nvSpPr>
          <p:cNvPr id="8" name="TextBox 7">
            <a:extLst>
              <a:ext uri="{FF2B5EF4-FFF2-40B4-BE49-F238E27FC236}">
                <a16:creationId xmlns:a16="http://schemas.microsoft.com/office/drawing/2014/main" id="{A2ECE47A-8A06-B148-A256-ABC98F638AF4}"/>
              </a:ext>
            </a:extLst>
          </p:cNvPr>
          <p:cNvSpPr txBox="1"/>
          <p:nvPr/>
        </p:nvSpPr>
        <p:spPr>
          <a:xfrm>
            <a:off x="7439991" y="877409"/>
            <a:ext cx="980109" cy="369332"/>
          </a:xfrm>
          <a:prstGeom prst="rect">
            <a:avLst/>
          </a:prstGeom>
          <a:noFill/>
        </p:spPr>
        <p:txBody>
          <a:bodyPr wrap="square" rtlCol="0">
            <a:spAutoFit/>
          </a:bodyPr>
          <a:lstStyle/>
          <a:p>
            <a:r>
              <a:rPr lang="en-US" dirty="0"/>
              <a:t>MTE</a:t>
            </a:r>
          </a:p>
        </p:txBody>
      </p:sp>
      <p:sp>
        <p:nvSpPr>
          <p:cNvPr id="22" name="TextBox 21">
            <a:extLst>
              <a:ext uri="{FF2B5EF4-FFF2-40B4-BE49-F238E27FC236}">
                <a16:creationId xmlns:a16="http://schemas.microsoft.com/office/drawing/2014/main" id="{C83B262D-92E8-D442-8558-29D81C17EF3F}"/>
              </a:ext>
            </a:extLst>
          </p:cNvPr>
          <p:cNvSpPr txBox="1"/>
          <p:nvPr/>
        </p:nvSpPr>
        <p:spPr>
          <a:xfrm>
            <a:off x="7378241" y="2090227"/>
            <a:ext cx="980109" cy="369332"/>
          </a:xfrm>
          <a:prstGeom prst="rect">
            <a:avLst/>
          </a:prstGeom>
          <a:noFill/>
        </p:spPr>
        <p:txBody>
          <a:bodyPr wrap="square" rtlCol="0">
            <a:spAutoFit/>
          </a:bodyPr>
          <a:lstStyle/>
          <a:p>
            <a:r>
              <a:rPr lang="en-US" dirty="0">
                <a:solidFill>
                  <a:srgbClr val="0070C0"/>
                </a:solidFill>
              </a:rPr>
              <a:t>Exact </a:t>
            </a:r>
          </a:p>
        </p:txBody>
      </p:sp>
      <p:sp>
        <p:nvSpPr>
          <p:cNvPr id="9" name="TextBox 8">
            <a:extLst>
              <a:ext uri="{FF2B5EF4-FFF2-40B4-BE49-F238E27FC236}">
                <a16:creationId xmlns:a16="http://schemas.microsoft.com/office/drawing/2014/main" id="{3BBAEB5E-1B5B-4E44-ABFF-85ED28401C72}"/>
              </a:ext>
            </a:extLst>
          </p:cNvPr>
          <p:cNvSpPr txBox="1"/>
          <p:nvPr/>
        </p:nvSpPr>
        <p:spPr>
          <a:xfrm>
            <a:off x="185212" y="113489"/>
            <a:ext cx="3192988" cy="369332"/>
          </a:xfrm>
          <a:prstGeom prst="rect">
            <a:avLst/>
          </a:prstGeom>
          <a:noFill/>
        </p:spPr>
        <p:txBody>
          <a:bodyPr wrap="square" rtlCol="0">
            <a:spAutoFit/>
          </a:bodyPr>
          <a:lstStyle/>
          <a:p>
            <a:r>
              <a:rPr lang="en-US" dirty="0"/>
              <a:t>|</a:t>
            </a:r>
            <a:r>
              <a:rPr lang="en-US" dirty="0">
                <a:latin typeface="Symbol" pitchFamily="2" charset="2"/>
              </a:rPr>
              <a:t>c</a:t>
            </a:r>
            <a:r>
              <a:rPr lang="en-US" dirty="0"/>
              <a:t>(</a:t>
            </a:r>
            <a:r>
              <a:rPr lang="en-US" dirty="0" err="1"/>
              <a:t>q,t</a:t>
            </a:r>
            <a:r>
              <a:rPr lang="en-US" dirty="0"/>
              <a:t>)|</a:t>
            </a:r>
            <a:r>
              <a:rPr lang="en-US" baseline="30000" dirty="0"/>
              <a:t>2</a:t>
            </a:r>
          </a:p>
        </p:txBody>
      </p:sp>
      <p:sp>
        <p:nvSpPr>
          <p:cNvPr id="24" name="TextBox 23">
            <a:extLst>
              <a:ext uri="{FF2B5EF4-FFF2-40B4-BE49-F238E27FC236}">
                <a16:creationId xmlns:a16="http://schemas.microsoft.com/office/drawing/2014/main" id="{58B78503-2224-364F-AFEC-FF175601554F}"/>
              </a:ext>
            </a:extLst>
          </p:cNvPr>
          <p:cNvSpPr txBox="1"/>
          <p:nvPr/>
        </p:nvSpPr>
        <p:spPr>
          <a:xfrm>
            <a:off x="7378241" y="2381059"/>
            <a:ext cx="1707927" cy="369332"/>
          </a:xfrm>
          <a:prstGeom prst="rect">
            <a:avLst/>
          </a:prstGeom>
          <a:noFill/>
        </p:spPr>
        <p:txBody>
          <a:bodyPr wrap="square" rtlCol="0">
            <a:spAutoFit/>
          </a:bodyPr>
          <a:lstStyle/>
          <a:p>
            <a:r>
              <a:rPr lang="en-US" dirty="0">
                <a:solidFill>
                  <a:srgbClr val="00B050"/>
                </a:solidFill>
              </a:rPr>
              <a:t>QM on </a:t>
            </a:r>
            <a:r>
              <a:rPr lang="en-US" dirty="0" err="1">
                <a:solidFill>
                  <a:srgbClr val="00B050"/>
                </a:solidFill>
              </a:rPr>
              <a:t>wBO</a:t>
            </a:r>
            <a:r>
              <a:rPr lang="en-US" dirty="0">
                <a:solidFill>
                  <a:srgbClr val="00B050"/>
                </a:solidFill>
              </a:rPr>
              <a:t> </a:t>
            </a:r>
          </a:p>
        </p:txBody>
      </p:sp>
      <p:sp>
        <p:nvSpPr>
          <p:cNvPr id="25" name="TextBox 24">
            <a:extLst>
              <a:ext uri="{FF2B5EF4-FFF2-40B4-BE49-F238E27FC236}">
                <a16:creationId xmlns:a16="http://schemas.microsoft.com/office/drawing/2014/main" id="{ADC0E21C-103C-0746-ACF1-BB805A944323}"/>
              </a:ext>
            </a:extLst>
          </p:cNvPr>
          <p:cNvSpPr txBox="1"/>
          <p:nvPr/>
        </p:nvSpPr>
        <p:spPr>
          <a:xfrm>
            <a:off x="7311886" y="3436427"/>
            <a:ext cx="980109" cy="369332"/>
          </a:xfrm>
          <a:prstGeom prst="rect">
            <a:avLst/>
          </a:prstGeom>
          <a:noFill/>
        </p:spPr>
        <p:txBody>
          <a:bodyPr wrap="square" rtlCol="0">
            <a:spAutoFit/>
          </a:bodyPr>
          <a:lstStyle/>
          <a:p>
            <a:r>
              <a:rPr lang="en-US" dirty="0">
                <a:solidFill>
                  <a:srgbClr val="0070C0"/>
                </a:solidFill>
              </a:rPr>
              <a:t>Exact </a:t>
            </a:r>
          </a:p>
        </p:txBody>
      </p:sp>
      <p:sp>
        <p:nvSpPr>
          <p:cNvPr id="26" name="TextBox 25">
            <a:extLst>
              <a:ext uri="{FF2B5EF4-FFF2-40B4-BE49-F238E27FC236}">
                <a16:creationId xmlns:a16="http://schemas.microsoft.com/office/drawing/2014/main" id="{F4F3775E-0ED5-2E4A-A45F-6B9A3BE70538}"/>
              </a:ext>
            </a:extLst>
          </p:cNvPr>
          <p:cNvSpPr txBox="1"/>
          <p:nvPr/>
        </p:nvSpPr>
        <p:spPr>
          <a:xfrm>
            <a:off x="7324586" y="1833162"/>
            <a:ext cx="1366397" cy="369332"/>
          </a:xfrm>
          <a:prstGeom prst="rect">
            <a:avLst/>
          </a:prstGeom>
          <a:noFill/>
        </p:spPr>
        <p:txBody>
          <a:bodyPr wrap="square" rtlCol="0">
            <a:spAutoFit/>
          </a:bodyPr>
          <a:lstStyle/>
          <a:p>
            <a:r>
              <a:rPr lang="en-US" dirty="0">
                <a:solidFill>
                  <a:srgbClr val="FF9300"/>
                </a:solidFill>
              </a:rPr>
              <a:t>QC on </a:t>
            </a:r>
            <a:r>
              <a:rPr lang="en-US" dirty="0" err="1">
                <a:solidFill>
                  <a:srgbClr val="FF9300"/>
                </a:solidFill>
              </a:rPr>
              <a:t>wBO</a:t>
            </a:r>
            <a:r>
              <a:rPr lang="en-US" dirty="0">
                <a:solidFill>
                  <a:srgbClr val="FF9300"/>
                </a:solidFill>
              </a:rPr>
              <a:t>  </a:t>
            </a:r>
          </a:p>
        </p:txBody>
      </p:sp>
      <p:sp>
        <p:nvSpPr>
          <p:cNvPr id="27" name="TextBox 26">
            <a:extLst>
              <a:ext uri="{FF2B5EF4-FFF2-40B4-BE49-F238E27FC236}">
                <a16:creationId xmlns:a16="http://schemas.microsoft.com/office/drawing/2014/main" id="{36487BBB-9828-9D47-8643-EA4D77AE7A0F}"/>
              </a:ext>
            </a:extLst>
          </p:cNvPr>
          <p:cNvSpPr txBox="1"/>
          <p:nvPr/>
        </p:nvSpPr>
        <p:spPr>
          <a:xfrm>
            <a:off x="7246847" y="3142785"/>
            <a:ext cx="1707927" cy="369332"/>
          </a:xfrm>
          <a:prstGeom prst="rect">
            <a:avLst/>
          </a:prstGeom>
          <a:noFill/>
        </p:spPr>
        <p:txBody>
          <a:bodyPr wrap="square" rtlCol="0">
            <a:spAutoFit/>
          </a:bodyPr>
          <a:lstStyle/>
          <a:p>
            <a:r>
              <a:rPr lang="en-US" dirty="0">
                <a:solidFill>
                  <a:srgbClr val="FF9300"/>
                </a:solidFill>
              </a:rPr>
              <a:t>QC on </a:t>
            </a:r>
            <a:r>
              <a:rPr lang="en-US" dirty="0" err="1">
                <a:solidFill>
                  <a:srgbClr val="FF9300"/>
                </a:solidFill>
              </a:rPr>
              <a:t>qTDPES</a:t>
            </a:r>
            <a:r>
              <a:rPr lang="en-US" dirty="0">
                <a:solidFill>
                  <a:srgbClr val="FF9300"/>
                </a:solidFill>
              </a:rPr>
              <a:t>  </a:t>
            </a:r>
          </a:p>
        </p:txBody>
      </p:sp>
    </p:spTree>
    <p:extLst>
      <p:ext uri="{BB962C8B-B14F-4D97-AF65-F5344CB8AC3E}">
        <p14:creationId xmlns:p14="http://schemas.microsoft.com/office/powerpoint/2010/main" val="278849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703931-5C13-7349-A126-DAC31F6D0A2A}"/>
              </a:ext>
            </a:extLst>
          </p:cNvPr>
          <p:cNvSpPr txBox="1"/>
          <p:nvPr/>
        </p:nvSpPr>
        <p:spPr>
          <a:xfrm>
            <a:off x="64445" y="186616"/>
            <a:ext cx="1905000" cy="369332"/>
          </a:xfrm>
          <a:prstGeom prst="rect">
            <a:avLst/>
          </a:prstGeom>
          <a:noFill/>
        </p:spPr>
        <p:txBody>
          <a:bodyPr wrap="square" rtlCol="0">
            <a:spAutoFit/>
          </a:bodyPr>
          <a:lstStyle/>
          <a:p>
            <a:r>
              <a:rPr lang="en-US" dirty="0"/>
              <a:t>Movie</a:t>
            </a:r>
          </a:p>
        </p:txBody>
      </p:sp>
      <p:pic>
        <p:nvPicPr>
          <p:cNvPr id="5" name="Picture 4" descr="TSL-movie-camera.gif">
            <a:extLst>
              <a:ext uri="{FF2B5EF4-FFF2-40B4-BE49-F238E27FC236}">
                <a16:creationId xmlns:a16="http://schemas.microsoft.com/office/drawing/2014/main" id="{07474C9A-6A47-DE4F-A85B-2944AF7E5EBF}"/>
              </a:ext>
            </a:extLst>
          </p:cNvPr>
          <p:cNvPicPr>
            <a:picLocks noChangeAspect="1"/>
          </p:cNvPicPr>
          <p:nvPr/>
        </p:nvPicPr>
        <p:blipFill>
          <a:blip r:embed="rId6"/>
          <a:stretch>
            <a:fillRect/>
          </a:stretch>
        </p:blipFill>
        <p:spPr>
          <a:xfrm>
            <a:off x="147753" y="567616"/>
            <a:ext cx="735842" cy="919803"/>
          </a:xfrm>
          <a:prstGeom prst="rect">
            <a:avLst/>
          </a:prstGeom>
        </p:spPr>
      </p:pic>
      <p:pic>
        <p:nvPicPr>
          <p:cNvPr id="6" name="lio.mp4" descr="lio.mp4">
            <a:hlinkClick r:id="" action="ppaction://media"/>
            <a:extLst>
              <a:ext uri="{FF2B5EF4-FFF2-40B4-BE49-F238E27FC236}">
                <a16:creationId xmlns:a16="http://schemas.microsoft.com/office/drawing/2014/main" id="{7019B7D1-7B46-014E-A84E-CB14267B9E5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10575" y="0"/>
            <a:ext cx="5480685" cy="3653790"/>
          </a:xfrm>
          <a:prstGeom prst="rect">
            <a:avLst/>
          </a:prstGeom>
        </p:spPr>
      </p:pic>
      <p:pic>
        <p:nvPicPr>
          <p:cNvPr id="7" name="MTE_movie.mp4" descr="MTE_movie.mp4">
            <a:hlinkClick r:id="" action="ppaction://media"/>
            <a:extLst>
              <a:ext uri="{FF2B5EF4-FFF2-40B4-BE49-F238E27FC236}">
                <a16:creationId xmlns:a16="http://schemas.microsoft.com/office/drawing/2014/main" id="{DE9E406A-4C5D-3744-B366-24DD39F6CFB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292600" y="3653790"/>
            <a:ext cx="4851400" cy="3234266"/>
          </a:xfrm>
          <a:prstGeom prst="rect">
            <a:avLst/>
          </a:prstGeom>
        </p:spPr>
      </p:pic>
    </p:spTree>
    <p:extLst>
      <p:ext uri="{BB962C8B-B14F-4D97-AF65-F5344CB8AC3E}">
        <p14:creationId xmlns:p14="http://schemas.microsoft.com/office/powerpoint/2010/main" val="186849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5"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6"/>
                </p:tgtEl>
              </p:cMediaNode>
            </p:video>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9A644-C6E4-5A4E-88A1-4BE7B59F3583}"/>
              </a:ext>
            </a:extLst>
          </p:cNvPr>
          <p:cNvSpPr txBox="1"/>
          <p:nvPr/>
        </p:nvSpPr>
        <p:spPr>
          <a:xfrm>
            <a:off x="1918335" y="520700"/>
            <a:ext cx="5078730" cy="461665"/>
          </a:xfrm>
          <a:prstGeom prst="rect">
            <a:avLst/>
          </a:prstGeom>
          <a:noFill/>
        </p:spPr>
        <p:txBody>
          <a:bodyPr wrap="square" rtlCol="0">
            <a:spAutoFit/>
          </a:bodyPr>
          <a:lstStyle/>
          <a:p>
            <a:pPr algn="ctr"/>
            <a:r>
              <a:rPr lang="en-US" sz="2400" b="1" dirty="0">
                <a:solidFill>
                  <a:srgbClr val="C00000"/>
                </a:solidFill>
              </a:rPr>
              <a:t>Summary/Outlook of the 2</a:t>
            </a:r>
            <a:r>
              <a:rPr lang="en-US" sz="2400" b="1" baseline="30000" dirty="0">
                <a:solidFill>
                  <a:srgbClr val="C00000"/>
                </a:solidFill>
              </a:rPr>
              <a:t>nd</a:t>
            </a:r>
            <a:r>
              <a:rPr lang="en-US" sz="2400" b="1" dirty="0">
                <a:solidFill>
                  <a:srgbClr val="C00000"/>
                </a:solidFill>
              </a:rPr>
              <a:t> Part</a:t>
            </a:r>
          </a:p>
        </p:txBody>
      </p:sp>
      <p:sp>
        <p:nvSpPr>
          <p:cNvPr id="4" name="TextBox 3">
            <a:extLst>
              <a:ext uri="{FF2B5EF4-FFF2-40B4-BE49-F238E27FC236}">
                <a16:creationId xmlns:a16="http://schemas.microsoft.com/office/drawing/2014/main" id="{FAA69A2A-27CE-E94B-8ED7-DF56D71CF178}"/>
              </a:ext>
            </a:extLst>
          </p:cNvPr>
          <p:cNvSpPr txBox="1"/>
          <p:nvPr/>
        </p:nvSpPr>
        <p:spPr>
          <a:xfrm>
            <a:off x="381000" y="1473200"/>
            <a:ext cx="8153400" cy="2308324"/>
          </a:xfrm>
          <a:prstGeom prst="rect">
            <a:avLst/>
          </a:prstGeom>
          <a:noFill/>
        </p:spPr>
        <p:txBody>
          <a:bodyPr wrap="square" rtlCol="0">
            <a:spAutoFit/>
          </a:bodyPr>
          <a:lstStyle/>
          <a:p>
            <a:pPr marL="285750" indent="-285750">
              <a:buFont typeface="Wingdings" pitchFamily="2" charset="2"/>
              <a:buChar char="v"/>
            </a:pPr>
            <a:r>
              <a:rPr lang="en-US" dirty="0"/>
              <a:t>A look at the exact potential driving photon dynamics reveals why </a:t>
            </a:r>
            <a:r>
              <a:rPr lang="en-US" dirty="0" err="1"/>
              <a:t>quasiclassical</a:t>
            </a:r>
            <a:r>
              <a:rPr lang="en-US" dirty="0"/>
              <a:t> propagation methods for photons tend to underestimate the photon number in stimulated emission phenomena</a:t>
            </a:r>
          </a:p>
          <a:p>
            <a:pPr marL="285750" indent="-285750">
              <a:buFont typeface="Wingdings" pitchFamily="2" charset="2"/>
              <a:buChar char="v"/>
            </a:pPr>
            <a:endParaRPr lang="en-US" dirty="0"/>
          </a:p>
          <a:p>
            <a:pPr marL="285750" indent="-285750">
              <a:buFont typeface="Wingdings" pitchFamily="2" charset="2"/>
              <a:buChar char="v"/>
            </a:pPr>
            <a:r>
              <a:rPr lang="en-US" dirty="0"/>
              <a:t>Barrier in </a:t>
            </a:r>
            <a:r>
              <a:rPr lang="en-US" dirty="0" err="1"/>
              <a:t>qTDPES</a:t>
            </a:r>
            <a:r>
              <a:rPr lang="en-US" dirty="0"/>
              <a:t> localized at</a:t>
            </a:r>
            <a:r>
              <a:rPr lang="en-US" i="1" dirty="0"/>
              <a:t> q </a:t>
            </a:r>
            <a:r>
              <a:rPr lang="en-US" dirty="0"/>
              <a:t>= 0 inherently associated with electron-photon correlation, completely missing in underlying force on MTE</a:t>
            </a:r>
          </a:p>
          <a:p>
            <a:pPr marL="285750" indent="-285750">
              <a:buFont typeface="Wingdings" pitchFamily="2" charset="2"/>
              <a:buChar char="v"/>
            </a:pPr>
            <a:endParaRPr lang="en-US" dirty="0"/>
          </a:p>
          <a:p>
            <a:pPr marL="285750" indent="-285750">
              <a:buFont typeface="Wingdings" pitchFamily="2" charset="2"/>
              <a:buChar char="v"/>
            </a:pPr>
            <a:r>
              <a:rPr lang="en-US" dirty="0"/>
              <a:t>Implications for polaritonic chemistry modeling?</a:t>
            </a:r>
          </a:p>
        </p:txBody>
      </p:sp>
    </p:spTree>
    <p:extLst>
      <p:ext uri="{BB962C8B-B14F-4D97-AF65-F5344CB8AC3E}">
        <p14:creationId xmlns:p14="http://schemas.microsoft.com/office/powerpoint/2010/main" val="1343307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C3EFFD-5EA2-8943-B7D0-8D019D9479EA}"/>
              </a:ext>
            </a:extLst>
          </p:cNvPr>
          <p:cNvSpPr txBox="1"/>
          <p:nvPr/>
        </p:nvSpPr>
        <p:spPr>
          <a:xfrm>
            <a:off x="126520" y="155044"/>
            <a:ext cx="7577299" cy="461665"/>
          </a:xfrm>
          <a:prstGeom prst="rect">
            <a:avLst/>
          </a:prstGeom>
          <a:noFill/>
        </p:spPr>
        <p:txBody>
          <a:bodyPr wrap="square" rtlCol="0">
            <a:spAutoFit/>
          </a:bodyPr>
          <a:lstStyle/>
          <a:p>
            <a:r>
              <a:rPr lang="en-US" sz="2400" b="1" i="1" u="sng" dirty="0">
                <a:solidFill>
                  <a:srgbClr val="C00000"/>
                </a:solidFill>
              </a:rPr>
              <a:t>Thanks to: </a:t>
            </a:r>
            <a:r>
              <a:rPr lang="en-US" sz="2400" b="1" i="1" dirty="0">
                <a:solidFill>
                  <a:srgbClr val="C00000"/>
                </a:solidFill>
              </a:rPr>
              <a:t>Alexey, Sergei, </a:t>
            </a:r>
            <a:r>
              <a:rPr lang="en-US" sz="2400" b="1" i="1" dirty="0" err="1">
                <a:solidFill>
                  <a:srgbClr val="C00000"/>
                </a:solidFill>
              </a:rPr>
              <a:t>Fede</a:t>
            </a:r>
            <a:r>
              <a:rPr lang="en-US" sz="2400" b="1" i="1" dirty="0">
                <a:solidFill>
                  <a:srgbClr val="C00000"/>
                </a:solidFill>
              </a:rPr>
              <a:t>, and the VISTA team</a:t>
            </a:r>
            <a:endParaRPr lang="en-US" sz="2400" dirty="0"/>
          </a:p>
        </p:txBody>
      </p:sp>
      <p:pic>
        <p:nvPicPr>
          <p:cNvPr id="3" name="Picture 2">
            <a:extLst>
              <a:ext uri="{FF2B5EF4-FFF2-40B4-BE49-F238E27FC236}">
                <a16:creationId xmlns:a16="http://schemas.microsoft.com/office/drawing/2014/main" id="{7AF31199-BCC5-CE41-96F1-1240960213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100" r="31103" b="-1"/>
          <a:stretch/>
        </p:blipFill>
        <p:spPr>
          <a:xfrm>
            <a:off x="6650739" y="2696923"/>
            <a:ext cx="1730463" cy="484584"/>
          </a:xfrm>
          <a:prstGeom prst="rect">
            <a:avLst/>
          </a:prstGeom>
        </p:spPr>
      </p:pic>
      <p:pic>
        <p:nvPicPr>
          <p:cNvPr id="4" name="Picture 5" descr="nsf4c">
            <a:extLst>
              <a:ext uri="{FF2B5EF4-FFF2-40B4-BE49-F238E27FC236}">
                <a16:creationId xmlns:a16="http://schemas.microsoft.com/office/drawing/2014/main" id="{858F3B74-A398-8B45-A6B0-1E06018D5137}"/>
              </a:ext>
            </a:extLst>
          </p:cNvPr>
          <p:cNvPicPr>
            <a:picLocks noChangeAspect="1" noChangeArrowheads="1"/>
          </p:cNvPicPr>
          <p:nvPr/>
        </p:nvPicPr>
        <p:blipFill>
          <a:blip r:embed="rId3"/>
          <a:srcRect/>
          <a:stretch>
            <a:fillRect/>
          </a:stretch>
        </p:blipFill>
        <p:spPr bwMode="auto">
          <a:xfrm>
            <a:off x="7104767" y="3443857"/>
            <a:ext cx="937327" cy="937327"/>
          </a:xfrm>
          <a:prstGeom prst="rect">
            <a:avLst/>
          </a:prstGeom>
          <a:noFill/>
        </p:spPr>
      </p:pic>
      <p:sp>
        <p:nvSpPr>
          <p:cNvPr id="5" name="TextBox 4">
            <a:extLst>
              <a:ext uri="{FF2B5EF4-FFF2-40B4-BE49-F238E27FC236}">
                <a16:creationId xmlns:a16="http://schemas.microsoft.com/office/drawing/2014/main" id="{865CC039-B3C4-C044-9A53-47CA2EC40F30}"/>
              </a:ext>
            </a:extLst>
          </p:cNvPr>
          <p:cNvSpPr txBox="1"/>
          <p:nvPr/>
        </p:nvSpPr>
        <p:spPr>
          <a:xfrm>
            <a:off x="5147146" y="5725359"/>
            <a:ext cx="5346701" cy="461665"/>
          </a:xfrm>
          <a:prstGeom prst="rect">
            <a:avLst/>
          </a:prstGeom>
          <a:noFill/>
        </p:spPr>
        <p:txBody>
          <a:bodyPr wrap="square" rtlCol="0">
            <a:spAutoFit/>
          </a:bodyPr>
          <a:lstStyle/>
          <a:p>
            <a:r>
              <a:rPr lang="en-US" sz="2400" b="1" i="1" dirty="0">
                <a:solidFill>
                  <a:srgbClr val="C00000"/>
                </a:solidFill>
              </a:rPr>
              <a:t>And to you all for listening!</a:t>
            </a:r>
          </a:p>
        </p:txBody>
      </p:sp>
      <p:pic>
        <p:nvPicPr>
          <p:cNvPr id="7" name="Picture 6" descr="A group of people posing for a photo&#10;&#10;Description automatically generated">
            <a:extLst>
              <a:ext uri="{FF2B5EF4-FFF2-40B4-BE49-F238E27FC236}">
                <a16:creationId xmlns:a16="http://schemas.microsoft.com/office/drawing/2014/main" id="{D9F45F0C-43BA-4B4C-897D-2E052016BA68}"/>
              </a:ext>
            </a:extLst>
          </p:cNvPr>
          <p:cNvPicPr>
            <a:picLocks noChangeAspect="1"/>
          </p:cNvPicPr>
          <p:nvPr/>
        </p:nvPicPr>
        <p:blipFill>
          <a:blip r:embed="rId4"/>
          <a:stretch>
            <a:fillRect/>
          </a:stretch>
        </p:blipFill>
        <p:spPr>
          <a:xfrm>
            <a:off x="652506" y="790496"/>
            <a:ext cx="4873701" cy="2377568"/>
          </a:xfrm>
          <a:prstGeom prst="rect">
            <a:avLst/>
          </a:prstGeom>
        </p:spPr>
      </p:pic>
      <p:sp>
        <p:nvSpPr>
          <p:cNvPr id="6" name="Oval 5">
            <a:extLst>
              <a:ext uri="{FF2B5EF4-FFF2-40B4-BE49-F238E27FC236}">
                <a16:creationId xmlns:a16="http://schemas.microsoft.com/office/drawing/2014/main" id="{2A0563E7-D5D0-FF42-AD31-FE7925533691}"/>
              </a:ext>
            </a:extLst>
          </p:cNvPr>
          <p:cNvSpPr/>
          <p:nvPr/>
        </p:nvSpPr>
        <p:spPr>
          <a:xfrm>
            <a:off x="4156382" y="857645"/>
            <a:ext cx="1040130" cy="224326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A6EFD9-8CDC-704D-A966-6D94C8A194A1}"/>
              </a:ext>
            </a:extLst>
          </p:cNvPr>
          <p:cNvSpPr txBox="1"/>
          <p:nvPr/>
        </p:nvSpPr>
        <p:spPr>
          <a:xfrm>
            <a:off x="251889" y="5664467"/>
            <a:ext cx="4895257" cy="923330"/>
          </a:xfrm>
          <a:prstGeom prst="rect">
            <a:avLst/>
          </a:prstGeom>
          <a:noFill/>
        </p:spPr>
        <p:txBody>
          <a:bodyPr wrap="square" rtlCol="0">
            <a:spAutoFit/>
          </a:bodyPr>
          <a:lstStyle/>
          <a:p>
            <a:pPr marL="285750" indent="-285750">
              <a:buFont typeface="Arial" panose="020B0604020202020204" pitchFamily="34" charset="0"/>
              <a:buChar char="•"/>
            </a:pPr>
            <a:r>
              <a:rPr lang="en-US" dirty="0"/>
              <a:t>Jong Kwon Ha &amp; Seung-Kyu Min (UNIST, Korea)</a:t>
            </a:r>
          </a:p>
          <a:p>
            <a:pPr marL="285750" indent="-285750">
              <a:buFont typeface="Arial" panose="020B0604020202020204" pitchFamily="34" charset="0"/>
              <a:buChar char="•"/>
            </a:pPr>
            <a:r>
              <a:rPr lang="en-US" dirty="0"/>
              <a:t>Lea </a:t>
            </a:r>
            <a:r>
              <a:rPr lang="en-US" dirty="0" err="1"/>
              <a:t>Ibele</a:t>
            </a:r>
            <a:r>
              <a:rPr lang="en-US" dirty="0"/>
              <a:t>  &amp; Basile </a:t>
            </a:r>
            <a:r>
              <a:rPr lang="en-US" dirty="0" err="1"/>
              <a:t>Curchod</a:t>
            </a:r>
            <a:r>
              <a:rPr lang="en-US" dirty="0"/>
              <a:t> (Durham, UK)</a:t>
            </a:r>
          </a:p>
          <a:p>
            <a:pPr marL="285750" indent="-285750">
              <a:buFont typeface="Arial" panose="020B0604020202020204" pitchFamily="34" charset="0"/>
              <a:buChar char="•"/>
            </a:pPr>
            <a:r>
              <a:rPr lang="en-US" dirty="0" err="1"/>
              <a:t>Spiridoula</a:t>
            </a:r>
            <a:r>
              <a:rPr lang="en-US" dirty="0"/>
              <a:t> </a:t>
            </a:r>
            <a:r>
              <a:rPr lang="en-US" dirty="0" err="1"/>
              <a:t>Matsika</a:t>
            </a:r>
            <a:r>
              <a:rPr lang="en-US" dirty="0"/>
              <a:t> (Temple University)</a:t>
            </a:r>
          </a:p>
        </p:txBody>
      </p:sp>
      <p:pic>
        <p:nvPicPr>
          <p:cNvPr id="12" name="Image" descr="Image">
            <a:extLst>
              <a:ext uri="{FF2B5EF4-FFF2-40B4-BE49-F238E27FC236}">
                <a16:creationId xmlns:a16="http://schemas.microsoft.com/office/drawing/2014/main" id="{3FA2AF0C-2B2E-C24E-BA1F-059042A33D3D}"/>
              </a:ext>
            </a:extLst>
          </p:cNvPr>
          <p:cNvPicPr>
            <a:picLocks noChangeAspect="1"/>
          </p:cNvPicPr>
          <p:nvPr/>
        </p:nvPicPr>
        <p:blipFill>
          <a:blip r:embed="rId5"/>
          <a:stretch>
            <a:fillRect/>
          </a:stretch>
        </p:blipFill>
        <p:spPr>
          <a:xfrm>
            <a:off x="6512614" y="4713614"/>
            <a:ext cx="2006711" cy="679315"/>
          </a:xfrm>
          <a:prstGeom prst="rect">
            <a:avLst/>
          </a:prstGeom>
          <a:ln w="12700">
            <a:miter lim="400000"/>
          </a:ln>
        </p:spPr>
      </p:pic>
      <p:pic>
        <p:nvPicPr>
          <p:cNvPr id="13" name="Picture 12">
            <a:extLst>
              <a:ext uri="{FF2B5EF4-FFF2-40B4-BE49-F238E27FC236}">
                <a16:creationId xmlns:a16="http://schemas.microsoft.com/office/drawing/2014/main" id="{62835F90-953F-5948-88D2-9F0FDA8043A5}"/>
              </a:ext>
            </a:extLst>
          </p:cNvPr>
          <p:cNvPicPr>
            <a:picLocks noChangeAspect="1"/>
          </p:cNvPicPr>
          <p:nvPr/>
        </p:nvPicPr>
        <p:blipFill rotWithShape="1">
          <a:blip r:embed="rId6">
            <a:extLst>
              <a:ext uri="{28A0092B-C50C-407E-A947-70E740481C1C}">
                <a14:useLocalDpi xmlns:a14="http://schemas.microsoft.com/office/drawing/2010/main" val="0"/>
              </a:ext>
            </a:extLst>
          </a:blip>
          <a:srcRect t="8364" b="9434"/>
          <a:stretch/>
        </p:blipFill>
        <p:spPr>
          <a:xfrm>
            <a:off x="538351" y="3352568"/>
            <a:ext cx="4987855" cy="2194263"/>
          </a:xfrm>
          <a:prstGeom prst="rect">
            <a:avLst/>
          </a:prstGeom>
        </p:spPr>
      </p:pic>
      <p:sp>
        <p:nvSpPr>
          <p:cNvPr id="14" name="Oval 13">
            <a:extLst>
              <a:ext uri="{FF2B5EF4-FFF2-40B4-BE49-F238E27FC236}">
                <a16:creationId xmlns:a16="http://schemas.microsoft.com/office/drawing/2014/main" id="{A94A48CE-0F3F-6F45-BE6C-EDD25FD0AF95}"/>
              </a:ext>
            </a:extLst>
          </p:cNvPr>
          <p:cNvSpPr/>
          <p:nvPr/>
        </p:nvSpPr>
        <p:spPr>
          <a:xfrm>
            <a:off x="3792020" y="3197763"/>
            <a:ext cx="728724" cy="224326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D7FF65D-5E5B-7741-995A-0B80885171B7}"/>
              </a:ext>
            </a:extLst>
          </p:cNvPr>
          <p:cNvSpPr/>
          <p:nvPr/>
        </p:nvSpPr>
        <p:spPr>
          <a:xfrm>
            <a:off x="3247190" y="3285700"/>
            <a:ext cx="728724" cy="224326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8E8BB9F-9E30-8C4C-A996-3F6B25E4933C}"/>
              </a:ext>
            </a:extLst>
          </p:cNvPr>
          <p:cNvSpPr/>
          <p:nvPr/>
        </p:nvSpPr>
        <p:spPr>
          <a:xfrm>
            <a:off x="1893516" y="3238510"/>
            <a:ext cx="728724" cy="224326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6259D6-4F2A-554A-9A54-7CEDAFF6F400}"/>
              </a:ext>
            </a:extLst>
          </p:cNvPr>
          <p:cNvSpPr txBox="1"/>
          <p:nvPr/>
        </p:nvSpPr>
        <p:spPr>
          <a:xfrm>
            <a:off x="251889" y="847461"/>
            <a:ext cx="1085850" cy="369332"/>
          </a:xfrm>
          <a:prstGeom prst="rect">
            <a:avLst/>
          </a:prstGeom>
          <a:solidFill>
            <a:schemeClr val="bg1"/>
          </a:solidFill>
        </p:spPr>
        <p:txBody>
          <a:bodyPr wrap="square" rtlCol="0">
            <a:spAutoFit/>
          </a:bodyPr>
          <a:lstStyle/>
          <a:p>
            <a:r>
              <a:rPr lang="en-US" dirty="0"/>
              <a:t>Fall 2021</a:t>
            </a:r>
          </a:p>
        </p:txBody>
      </p:sp>
      <p:sp>
        <p:nvSpPr>
          <p:cNvPr id="18" name="TextBox 17">
            <a:extLst>
              <a:ext uri="{FF2B5EF4-FFF2-40B4-BE49-F238E27FC236}">
                <a16:creationId xmlns:a16="http://schemas.microsoft.com/office/drawing/2014/main" id="{F2E58728-03F8-F64E-9A53-E349F8B98A49}"/>
              </a:ext>
            </a:extLst>
          </p:cNvPr>
          <p:cNvSpPr txBox="1"/>
          <p:nvPr/>
        </p:nvSpPr>
        <p:spPr>
          <a:xfrm>
            <a:off x="100690" y="3443857"/>
            <a:ext cx="1085850" cy="369332"/>
          </a:xfrm>
          <a:prstGeom prst="rect">
            <a:avLst/>
          </a:prstGeom>
          <a:solidFill>
            <a:schemeClr val="bg1"/>
          </a:solidFill>
        </p:spPr>
        <p:txBody>
          <a:bodyPr wrap="square" rtlCol="0">
            <a:spAutoFit/>
          </a:bodyPr>
          <a:lstStyle/>
          <a:p>
            <a:r>
              <a:rPr lang="en-US" dirty="0"/>
              <a:t>Fall 2019</a:t>
            </a:r>
          </a:p>
        </p:txBody>
      </p:sp>
      <p:pic>
        <p:nvPicPr>
          <p:cNvPr id="19" name="Picture 4" descr="utgers-Newark">
            <a:extLst>
              <a:ext uri="{FF2B5EF4-FFF2-40B4-BE49-F238E27FC236}">
                <a16:creationId xmlns:a16="http://schemas.microsoft.com/office/drawing/2014/main" id="{DB9BCDAF-0F55-E344-89E3-DCCFC66051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4768" y="1032127"/>
            <a:ext cx="1007467" cy="100746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3CB2067-ABB5-254C-B17B-561DA5D76279}"/>
              </a:ext>
            </a:extLst>
          </p:cNvPr>
          <p:cNvSpPr txBox="1"/>
          <p:nvPr/>
        </p:nvSpPr>
        <p:spPr>
          <a:xfrm>
            <a:off x="4699562" y="2039594"/>
            <a:ext cx="1415544" cy="584775"/>
          </a:xfrm>
          <a:prstGeom prst="rect">
            <a:avLst/>
          </a:prstGeom>
          <a:solidFill>
            <a:schemeClr val="bg1"/>
          </a:solidFill>
        </p:spPr>
        <p:txBody>
          <a:bodyPr wrap="square" rtlCol="0">
            <a:spAutoFit/>
          </a:bodyPr>
          <a:lstStyle/>
          <a:p>
            <a:r>
              <a:rPr lang="en-US" sz="1600" dirty="0">
                <a:solidFill>
                  <a:srgbClr val="C00000"/>
                </a:solidFill>
              </a:rPr>
              <a:t>Patricia </a:t>
            </a:r>
            <a:r>
              <a:rPr lang="en-US" sz="1600" dirty="0" err="1">
                <a:solidFill>
                  <a:srgbClr val="C00000"/>
                </a:solidFill>
              </a:rPr>
              <a:t>Vindel</a:t>
            </a:r>
            <a:r>
              <a:rPr lang="en-US" sz="1600" dirty="0">
                <a:solidFill>
                  <a:srgbClr val="C00000"/>
                </a:solidFill>
              </a:rPr>
              <a:t> Zandbergen</a:t>
            </a:r>
          </a:p>
        </p:txBody>
      </p:sp>
      <p:sp>
        <p:nvSpPr>
          <p:cNvPr id="24" name="TextBox 23">
            <a:extLst>
              <a:ext uri="{FF2B5EF4-FFF2-40B4-BE49-F238E27FC236}">
                <a16:creationId xmlns:a16="http://schemas.microsoft.com/office/drawing/2014/main" id="{2113A756-57BB-C94F-AD9B-626EA0EACBEA}"/>
              </a:ext>
            </a:extLst>
          </p:cNvPr>
          <p:cNvSpPr txBox="1"/>
          <p:nvPr/>
        </p:nvSpPr>
        <p:spPr>
          <a:xfrm>
            <a:off x="3076931" y="4581122"/>
            <a:ext cx="1079451" cy="584775"/>
          </a:xfrm>
          <a:prstGeom prst="rect">
            <a:avLst/>
          </a:prstGeom>
          <a:solidFill>
            <a:schemeClr val="bg1"/>
          </a:solidFill>
        </p:spPr>
        <p:txBody>
          <a:bodyPr wrap="square" rtlCol="0">
            <a:spAutoFit/>
          </a:bodyPr>
          <a:lstStyle/>
          <a:p>
            <a:r>
              <a:rPr lang="en-US" sz="1600" dirty="0">
                <a:solidFill>
                  <a:srgbClr val="C00000"/>
                </a:solidFill>
              </a:rPr>
              <a:t>Norah Hoffmann</a:t>
            </a:r>
          </a:p>
        </p:txBody>
      </p:sp>
      <p:sp>
        <p:nvSpPr>
          <p:cNvPr id="23" name="TextBox 22">
            <a:extLst>
              <a:ext uri="{FF2B5EF4-FFF2-40B4-BE49-F238E27FC236}">
                <a16:creationId xmlns:a16="http://schemas.microsoft.com/office/drawing/2014/main" id="{B2B08008-98CA-C241-A818-5EA51880AAA4}"/>
              </a:ext>
            </a:extLst>
          </p:cNvPr>
          <p:cNvSpPr txBox="1"/>
          <p:nvPr/>
        </p:nvSpPr>
        <p:spPr>
          <a:xfrm>
            <a:off x="3900331" y="4171098"/>
            <a:ext cx="968849" cy="584775"/>
          </a:xfrm>
          <a:prstGeom prst="rect">
            <a:avLst/>
          </a:prstGeom>
          <a:solidFill>
            <a:schemeClr val="bg1"/>
          </a:solidFill>
        </p:spPr>
        <p:txBody>
          <a:bodyPr wrap="square" rtlCol="0">
            <a:spAutoFit/>
          </a:bodyPr>
          <a:lstStyle/>
          <a:p>
            <a:r>
              <a:rPr lang="en-US" sz="1600" dirty="0">
                <a:solidFill>
                  <a:srgbClr val="C00000"/>
                </a:solidFill>
              </a:rPr>
              <a:t>Lionel Lacombe</a:t>
            </a:r>
          </a:p>
        </p:txBody>
      </p:sp>
      <p:sp>
        <p:nvSpPr>
          <p:cNvPr id="25" name="TextBox 24">
            <a:extLst>
              <a:ext uri="{FF2B5EF4-FFF2-40B4-BE49-F238E27FC236}">
                <a16:creationId xmlns:a16="http://schemas.microsoft.com/office/drawing/2014/main" id="{54D92621-60C7-F744-8B81-15CFF3502C07}"/>
              </a:ext>
            </a:extLst>
          </p:cNvPr>
          <p:cNvSpPr txBox="1"/>
          <p:nvPr/>
        </p:nvSpPr>
        <p:spPr>
          <a:xfrm>
            <a:off x="1643695" y="4383932"/>
            <a:ext cx="1210300" cy="584775"/>
          </a:xfrm>
          <a:prstGeom prst="rect">
            <a:avLst/>
          </a:prstGeom>
          <a:solidFill>
            <a:schemeClr val="bg1"/>
          </a:solidFill>
        </p:spPr>
        <p:txBody>
          <a:bodyPr wrap="square" rtlCol="0">
            <a:spAutoFit/>
          </a:bodyPr>
          <a:lstStyle/>
          <a:p>
            <a:r>
              <a:rPr lang="en-US" sz="1600" dirty="0">
                <a:solidFill>
                  <a:srgbClr val="C00000"/>
                </a:solidFill>
              </a:rPr>
              <a:t>Bart Rosenzweig</a:t>
            </a:r>
          </a:p>
        </p:txBody>
      </p:sp>
    </p:spTree>
    <p:extLst>
      <p:ext uri="{BB962C8B-B14F-4D97-AF65-F5344CB8AC3E}">
        <p14:creationId xmlns:p14="http://schemas.microsoft.com/office/powerpoint/2010/main" val="607818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a:extLst>
              <a:ext uri="{FF2B5EF4-FFF2-40B4-BE49-F238E27FC236}">
                <a16:creationId xmlns:a16="http://schemas.microsoft.com/office/drawing/2014/main" id="{053DECC9-E228-2C4C-A602-BC035243F236}"/>
              </a:ext>
            </a:extLst>
          </p:cNvPr>
          <p:cNvSpPr txBox="1">
            <a:spLocks noChangeArrowheads="1"/>
          </p:cNvSpPr>
          <p:nvPr/>
        </p:nvSpPr>
        <p:spPr bwMode="auto">
          <a:xfrm>
            <a:off x="5301759" y="2022209"/>
            <a:ext cx="1524000" cy="366713"/>
          </a:xfrm>
          <a:prstGeom prst="rect">
            <a:avLst/>
          </a:prstGeom>
          <a:noFill/>
          <a:ln w="9525">
            <a:noFill/>
            <a:miter lim="800000"/>
            <a:headEnd/>
            <a:tailEnd/>
          </a:ln>
          <a:effectLst/>
        </p:spPr>
        <p:txBody>
          <a:bodyPr>
            <a:spAutoFit/>
          </a:bodyPr>
          <a:lstStyle/>
          <a:p>
            <a:pPr>
              <a:spcBef>
                <a:spcPct val="50000"/>
              </a:spcBef>
            </a:pPr>
            <a:r>
              <a:rPr lang="en-US" dirty="0"/>
              <a:t>where</a:t>
            </a:r>
          </a:p>
        </p:txBody>
      </p:sp>
      <p:sp>
        <p:nvSpPr>
          <p:cNvPr id="4" name="Text Box 13">
            <a:extLst>
              <a:ext uri="{FF2B5EF4-FFF2-40B4-BE49-F238E27FC236}">
                <a16:creationId xmlns:a16="http://schemas.microsoft.com/office/drawing/2014/main" id="{69E4489B-70A8-9C4A-AE41-EFB320659B2F}"/>
              </a:ext>
            </a:extLst>
          </p:cNvPr>
          <p:cNvSpPr txBox="1">
            <a:spLocks noChangeArrowheads="1"/>
          </p:cNvSpPr>
          <p:nvPr/>
        </p:nvSpPr>
        <p:spPr bwMode="auto">
          <a:xfrm>
            <a:off x="4156249" y="3145798"/>
            <a:ext cx="3604566" cy="1015663"/>
          </a:xfrm>
          <a:prstGeom prst="rect">
            <a:avLst/>
          </a:prstGeom>
          <a:noFill/>
          <a:ln w="9525">
            <a:noFill/>
            <a:miter lim="800000"/>
            <a:headEnd/>
            <a:tailEnd/>
          </a:ln>
          <a:effectLst/>
        </p:spPr>
        <p:txBody>
          <a:bodyPr wrap="square">
            <a:spAutoFit/>
          </a:bodyPr>
          <a:lstStyle/>
          <a:p>
            <a:r>
              <a:rPr lang="en-US" sz="2000" dirty="0">
                <a:solidFill>
                  <a:srgbClr val="C00000"/>
                </a:solidFill>
              </a:rPr>
              <a:t>nuclear wavefunction </a:t>
            </a:r>
            <a:r>
              <a:rPr lang="en-US" sz="2000" dirty="0"/>
              <a:t>(marginal): </a:t>
            </a:r>
          </a:p>
          <a:p>
            <a:r>
              <a:rPr lang="en-US" sz="2000" dirty="0">
                <a:solidFill>
                  <a:srgbClr val="0070C0"/>
                </a:solidFill>
              </a:rPr>
              <a:t> </a:t>
            </a:r>
            <a:r>
              <a:rPr lang="en-US" sz="2000" dirty="0"/>
              <a:t>satisfies a TDSE with potentials that depend on </a:t>
            </a:r>
            <a:r>
              <a:rPr lang="en-US" sz="2000" dirty="0">
                <a:latin typeface="Symbol" pitchFamily="2" charset="2"/>
              </a:rPr>
              <a:t>F</a:t>
            </a:r>
            <a:r>
              <a:rPr lang="en-US" sz="2000" baseline="-25000" dirty="0"/>
              <a:t>R</a:t>
            </a:r>
          </a:p>
        </p:txBody>
      </p:sp>
      <p:sp>
        <p:nvSpPr>
          <p:cNvPr id="5" name="Text Box 14">
            <a:extLst>
              <a:ext uri="{FF2B5EF4-FFF2-40B4-BE49-F238E27FC236}">
                <a16:creationId xmlns:a16="http://schemas.microsoft.com/office/drawing/2014/main" id="{1C4B9915-3148-3B4F-965C-6000F5ECF788}"/>
              </a:ext>
            </a:extLst>
          </p:cNvPr>
          <p:cNvSpPr txBox="1">
            <a:spLocks noChangeArrowheads="1"/>
          </p:cNvSpPr>
          <p:nvPr/>
        </p:nvSpPr>
        <p:spPr bwMode="auto">
          <a:xfrm>
            <a:off x="57898" y="4070840"/>
            <a:ext cx="4271056" cy="1015663"/>
          </a:xfrm>
          <a:prstGeom prst="rect">
            <a:avLst/>
          </a:prstGeom>
          <a:noFill/>
          <a:ln w="9525">
            <a:noFill/>
            <a:miter lim="800000"/>
            <a:headEnd/>
            <a:tailEnd/>
          </a:ln>
          <a:effectLst/>
        </p:spPr>
        <p:txBody>
          <a:bodyPr wrap="square">
            <a:spAutoFit/>
          </a:bodyPr>
          <a:lstStyle/>
          <a:p>
            <a:r>
              <a:rPr lang="en-US" sz="2000" dirty="0">
                <a:solidFill>
                  <a:srgbClr val="C00000"/>
                </a:solidFill>
              </a:rPr>
              <a:t>electronic  wavefunction </a:t>
            </a:r>
            <a:r>
              <a:rPr lang="en-US" sz="2000" dirty="0"/>
              <a:t>(conditional):</a:t>
            </a:r>
          </a:p>
          <a:p>
            <a:r>
              <a:rPr lang="en-US" sz="2000" dirty="0"/>
              <a:t>satisfies a more complicated </a:t>
            </a:r>
            <a:r>
              <a:rPr lang="en-US" sz="2000" dirty="0" err="1"/>
              <a:t>eqn</a:t>
            </a:r>
            <a:r>
              <a:rPr lang="en-US" sz="2000" dirty="0"/>
              <a:t> with coupling terms that depend on </a:t>
            </a:r>
            <a:r>
              <a:rPr lang="en-US" sz="2000" dirty="0">
                <a:latin typeface="Symbol" pitchFamily="2" charset="2"/>
              </a:rPr>
              <a:t>c</a:t>
            </a:r>
          </a:p>
        </p:txBody>
      </p:sp>
      <p:pic>
        <p:nvPicPr>
          <p:cNvPr id="6" name="Picture 5">
            <a:extLst>
              <a:ext uri="{FF2B5EF4-FFF2-40B4-BE49-F238E27FC236}">
                <a16:creationId xmlns:a16="http://schemas.microsoft.com/office/drawing/2014/main" id="{EC1FB350-33AB-1840-ABBB-FB65137FE5A3}"/>
              </a:ext>
            </a:extLst>
          </p:cNvPr>
          <p:cNvPicPr>
            <a:picLocks noChangeAspect="1"/>
          </p:cNvPicPr>
          <p:nvPr/>
        </p:nvPicPr>
        <p:blipFill>
          <a:blip r:embed="rId3"/>
          <a:stretch>
            <a:fillRect/>
          </a:stretch>
        </p:blipFill>
        <p:spPr>
          <a:xfrm>
            <a:off x="821737" y="1962247"/>
            <a:ext cx="3556000" cy="508000"/>
          </a:xfrm>
          <a:prstGeom prst="rect">
            <a:avLst/>
          </a:prstGeom>
        </p:spPr>
      </p:pic>
      <p:pic>
        <p:nvPicPr>
          <p:cNvPr id="7" name="Picture 6">
            <a:extLst>
              <a:ext uri="{FF2B5EF4-FFF2-40B4-BE49-F238E27FC236}">
                <a16:creationId xmlns:a16="http://schemas.microsoft.com/office/drawing/2014/main" id="{342F2A7B-F932-A643-8282-26244E61947C}"/>
              </a:ext>
            </a:extLst>
          </p:cNvPr>
          <p:cNvPicPr>
            <a:picLocks noChangeAspect="1"/>
          </p:cNvPicPr>
          <p:nvPr/>
        </p:nvPicPr>
        <p:blipFill>
          <a:blip r:embed="rId4"/>
          <a:stretch>
            <a:fillRect/>
          </a:stretch>
        </p:blipFill>
        <p:spPr>
          <a:xfrm>
            <a:off x="6315123" y="1849966"/>
            <a:ext cx="2501900" cy="711200"/>
          </a:xfrm>
          <a:prstGeom prst="rect">
            <a:avLst/>
          </a:prstGeom>
        </p:spPr>
      </p:pic>
      <p:sp>
        <p:nvSpPr>
          <p:cNvPr id="10" name="TextBox 9">
            <a:extLst>
              <a:ext uri="{FF2B5EF4-FFF2-40B4-BE49-F238E27FC236}">
                <a16:creationId xmlns:a16="http://schemas.microsoft.com/office/drawing/2014/main" id="{706B870B-E4D0-B948-B531-7A096D6ABB94}"/>
              </a:ext>
            </a:extLst>
          </p:cNvPr>
          <p:cNvSpPr txBox="1"/>
          <p:nvPr/>
        </p:nvSpPr>
        <p:spPr>
          <a:xfrm>
            <a:off x="227783" y="247870"/>
            <a:ext cx="8650200" cy="461665"/>
          </a:xfrm>
          <a:prstGeom prst="rect">
            <a:avLst/>
          </a:prstGeom>
          <a:noFill/>
        </p:spPr>
        <p:txBody>
          <a:bodyPr wrap="square" rtlCol="0">
            <a:spAutoFit/>
          </a:bodyPr>
          <a:lstStyle/>
          <a:p>
            <a:pPr algn="ctr"/>
            <a:r>
              <a:rPr lang="en-US" sz="2400" b="1" u="sng" dirty="0">
                <a:solidFill>
                  <a:srgbClr val="C00000"/>
                </a:solidFill>
              </a:rPr>
              <a:t>Exact Factorization (XF) Approach in a Nutshell</a:t>
            </a:r>
          </a:p>
        </p:txBody>
      </p:sp>
      <p:sp>
        <p:nvSpPr>
          <p:cNvPr id="11" name="TextBox 10">
            <a:extLst>
              <a:ext uri="{FF2B5EF4-FFF2-40B4-BE49-F238E27FC236}">
                <a16:creationId xmlns:a16="http://schemas.microsoft.com/office/drawing/2014/main" id="{8E246826-FE64-A44D-803C-E82A434A32B0}"/>
              </a:ext>
            </a:extLst>
          </p:cNvPr>
          <p:cNvSpPr txBox="1"/>
          <p:nvPr/>
        </p:nvSpPr>
        <p:spPr>
          <a:xfrm>
            <a:off x="374146" y="1319597"/>
            <a:ext cx="5624454" cy="400110"/>
          </a:xfrm>
          <a:prstGeom prst="rect">
            <a:avLst/>
          </a:prstGeom>
          <a:noFill/>
        </p:spPr>
        <p:txBody>
          <a:bodyPr wrap="square" rtlCol="0">
            <a:spAutoFit/>
          </a:bodyPr>
          <a:lstStyle/>
          <a:p>
            <a:r>
              <a:rPr lang="en-US" sz="2000" dirty="0"/>
              <a:t>is uniquely* written as a</a:t>
            </a:r>
            <a:r>
              <a:rPr lang="en-US" sz="2000" i="1" dirty="0"/>
              <a:t> single </a:t>
            </a:r>
            <a:r>
              <a:rPr lang="en-US" sz="2000" dirty="0"/>
              <a:t>correlated product:</a:t>
            </a:r>
          </a:p>
        </p:txBody>
      </p:sp>
      <p:sp>
        <p:nvSpPr>
          <p:cNvPr id="13" name="Text Box 3">
            <a:extLst>
              <a:ext uri="{FF2B5EF4-FFF2-40B4-BE49-F238E27FC236}">
                <a16:creationId xmlns:a16="http://schemas.microsoft.com/office/drawing/2014/main" id="{B23B7925-09B4-5B47-8EDB-3893B4FD8D71}"/>
              </a:ext>
            </a:extLst>
          </p:cNvPr>
          <p:cNvSpPr txBox="1">
            <a:spLocks noChangeArrowheads="1"/>
          </p:cNvSpPr>
          <p:nvPr/>
        </p:nvSpPr>
        <p:spPr bwMode="auto">
          <a:xfrm>
            <a:off x="1426600" y="5875194"/>
            <a:ext cx="9144000" cy="338554"/>
          </a:xfrm>
          <a:prstGeom prst="rect">
            <a:avLst/>
          </a:prstGeom>
          <a:noFill/>
          <a:ln w="9525">
            <a:noFill/>
            <a:miter lim="800000"/>
            <a:headEnd/>
            <a:tailEnd/>
          </a:ln>
          <a:effectLst/>
        </p:spPr>
        <p:txBody>
          <a:bodyPr wrap="square">
            <a:spAutoFit/>
          </a:bodyPr>
          <a:lstStyle/>
          <a:p>
            <a:pPr>
              <a:spcBef>
                <a:spcPct val="50000"/>
              </a:spcBef>
            </a:pPr>
            <a:r>
              <a:rPr lang="en-US" sz="1600" i="1" dirty="0">
                <a:solidFill>
                  <a:srgbClr val="7030A0"/>
                </a:solidFill>
                <a:latin typeface="Calibri" panose="020F0502020204030204" pitchFamily="34" charset="0"/>
              </a:rPr>
              <a:t>A. Abedi, N.T. </a:t>
            </a:r>
            <a:r>
              <a:rPr lang="en-US" sz="1600" i="1" dirty="0" err="1">
                <a:solidFill>
                  <a:srgbClr val="7030A0"/>
                </a:solidFill>
                <a:latin typeface="Calibri" panose="020F0502020204030204" pitchFamily="34" charset="0"/>
              </a:rPr>
              <a:t>Maitra</a:t>
            </a:r>
            <a:r>
              <a:rPr lang="en-US" sz="1600" i="1" dirty="0">
                <a:solidFill>
                  <a:srgbClr val="7030A0"/>
                </a:solidFill>
                <a:latin typeface="Calibri" panose="020F0502020204030204" pitchFamily="34" charset="0"/>
              </a:rPr>
              <a:t>, and E.K.U. Gross, PRL </a:t>
            </a:r>
            <a:r>
              <a:rPr lang="en-US" sz="1600" b="1" i="1" dirty="0">
                <a:solidFill>
                  <a:srgbClr val="7030A0"/>
                </a:solidFill>
                <a:latin typeface="Calibri" panose="020F0502020204030204" pitchFamily="34" charset="0"/>
              </a:rPr>
              <a:t>105</a:t>
            </a:r>
            <a:r>
              <a:rPr lang="en-US" sz="1600" i="1" dirty="0">
                <a:solidFill>
                  <a:srgbClr val="7030A0"/>
                </a:solidFill>
                <a:latin typeface="Calibri" panose="020F0502020204030204" pitchFamily="34" charset="0"/>
              </a:rPr>
              <a:t>, 123002 (2010);  JCP </a:t>
            </a:r>
            <a:r>
              <a:rPr lang="en-US" sz="1600" b="1" dirty="0">
                <a:solidFill>
                  <a:srgbClr val="7030A0"/>
                </a:solidFill>
                <a:latin typeface="Calibri" panose="020F0502020204030204" pitchFamily="34" charset="0"/>
              </a:rPr>
              <a:t>137</a:t>
            </a:r>
            <a:r>
              <a:rPr lang="en-US" sz="1600" dirty="0">
                <a:solidFill>
                  <a:srgbClr val="7030A0"/>
                </a:solidFill>
                <a:latin typeface="Calibri" panose="020F0502020204030204" pitchFamily="34" charset="0"/>
              </a:rPr>
              <a:t>, 22A530</a:t>
            </a:r>
            <a:r>
              <a:rPr lang="en-US" sz="1600" i="1" dirty="0">
                <a:solidFill>
                  <a:srgbClr val="7030A0"/>
                </a:solidFill>
                <a:latin typeface="Calibri" panose="020F0502020204030204" pitchFamily="34" charset="0"/>
              </a:rPr>
              <a:t> (2012) </a:t>
            </a:r>
          </a:p>
        </p:txBody>
      </p:sp>
      <p:grpSp>
        <p:nvGrpSpPr>
          <p:cNvPr id="22" name="Group 21">
            <a:extLst>
              <a:ext uri="{FF2B5EF4-FFF2-40B4-BE49-F238E27FC236}">
                <a16:creationId xmlns:a16="http://schemas.microsoft.com/office/drawing/2014/main" id="{9A4FF229-1C95-8A4E-B7D9-C432B7F278F7}"/>
              </a:ext>
            </a:extLst>
          </p:cNvPr>
          <p:cNvGrpSpPr/>
          <p:nvPr/>
        </p:nvGrpSpPr>
        <p:grpSpPr>
          <a:xfrm>
            <a:off x="374146" y="547976"/>
            <a:ext cx="8007182" cy="1015663"/>
            <a:chOff x="45826" y="531158"/>
            <a:chExt cx="8007182" cy="1015663"/>
          </a:xfrm>
        </p:grpSpPr>
        <p:pic>
          <p:nvPicPr>
            <p:cNvPr id="2" name="Picture 1">
              <a:extLst>
                <a:ext uri="{FF2B5EF4-FFF2-40B4-BE49-F238E27FC236}">
                  <a16:creationId xmlns:a16="http://schemas.microsoft.com/office/drawing/2014/main" id="{FBED97EE-D5BC-D74F-82F9-F6AE455B6D3F}"/>
                </a:ext>
              </a:extLst>
            </p:cNvPr>
            <p:cNvPicPr>
              <a:picLocks noChangeAspect="1"/>
            </p:cNvPicPr>
            <p:nvPr/>
          </p:nvPicPr>
          <p:blipFill>
            <a:blip r:embed="rId5"/>
            <a:stretch>
              <a:fillRect/>
            </a:stretch>
          </p:blipFill>
          <p:spPr>
            <a:xfrm>
              <a:off x="5072631" y="835232"/>
              <a:ext cx="2980377" cy="427334"/>
            </a:xfrm>
            <a:prstGeom prst="rect">
              <a:avLst/>
            </a:prstGeom>
          </p:spPr>
        </p:pic>
        <p:sp>
          <p:nvSpPr>
            <p:cNvPr id="14" name="TextBox 13">
              <a:extLst>
                <a:ext uri="{FF2B5EF4-FFF2-40B4-BE49-F238E27FC236}">
                  <a16:creationId xmlns:a16="http://schemas.microsoft.com/office/drawing/2014/main" id="{C0B41C37-32D1-344F-9D38-360334DCE287}"/>
                </a:ext>
              </a:extLst>
            </p:cNvPr>
            <p:cNvSpPr txBox="1"/>
            <p:nvPr/>
          </p:nvSpPr>
          <p:spPr>
            <a:xfrm>
              <a:off x="45826" y="531158"/>
              <a:ext cx="5516774" cy="1015663"/>
            </a:xfrm>
            <a:prstGeom prst="rect">
              <a:avLst/>
            </a:prstGeom>
            <a:noFill/>
          </p:spPr>
          <p:txBody>
            <a:bodyPr wrap="square" rtlCol="0">
              <a:spAutoFit/>
            </a:bodyPr>
            <a:lstStyle/>
            <a:p>
              <a:pPr algn="ctr"/>
              <a:endParaRPr lang="en-US" sz="2000" dirty="0"/>
            </a:p>
            <a:p>
              <a:r>
                <a:rPr lang="en-US" sz="2000" dirty="0"/>
                <a:t>For electron-nuclear systems, </a:t>
              </a:r>
              <a:r>
                <a:rPr lang="en-US" sz="2000" i="1" dirty="0"/>
                <a:t>exact</a:t>
              </a:r>
              <a:r>
                <a:rPr lang="en-US" sz="2000" dirty="0"/>
                <a:t> solution to </a:t>
              </a:r>
            </a:p>
            <a:p>
              <a:endParaRPr lang="en-US" sz="2000" dirty="0"/>
            </a:p>
          </p:txBody>
        </p:sp>
      </p:grpSp>
      <p:cxnSp>
        <p:nvCxnSpPr>
          <p:cNvPr id="17" name="Curved Connector 16">
            <a:extLst>
              <a:ext uri="{FF2B5EF4-FFF2-40B4-BE49-F238E27FC236}">
                <a16:creationId xmlns:a16="http://schemas.microsoft.com/office/drawing/2014/main" id="{B52A4F50-4FD2-9F40-94D0-3BED1276D570}"/>
              </a:ext>
            </a:extLst>
          </p:cNvPr>
          <p:cNvCxnSpPr>
            <a:cxnSpLocks/>
          </p:cNvCxnSpPr>
          <p:nvPr/>
        </p:nvCxnSpPr>
        <p:spPr>
          <a:xfrm>
            <a:off x="3749040" y="2470247"/>
            <a:ext cx="899007" cy="675551"/>
          </a:xfrm>
          <a:prstGeom prst="curved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08326867-D59A-0547-8FDC-7A69125BA234}"/>
              </a:ext>
            </a:extLst>
          </p:cNvPr>
          <p:cNvCxnSpPr>
            <a:cxnSpLocks/>
            <a:stCxn id="6" idx="2"/>
          </p:cNvCxnSpPr>
          <p:nvPr/>
        </p:nvCxnSpPr>
        <p:spPr>
          <a:xfrm rot="5400000">
            <a:off x="1124413" y="2595515"/>
            <a:ext cx="1600592" cy="1350057"/>
          </a:xfrm>
          <a:prstGeom prst="curved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C717297-8509-4B40-AB04-CD1559BF66DD}"/>
              </a:ext>
            </a:extLst>
          </p:cNvPr>
          <p:cNvSpPr txBox="1"/>
          <p:nvPr/>
        </p:nvSpPr>
        <p:spPr>
          <a:xfrm>
            <a:off x="0" y="5414448"/>
            <a:ext cx="4542337" cy="369332"/>
          </a:xfrm>
          <a:prstGeom prst="rect">
            <a:avLst/>
          </a:prstGeom>
          <a:noFill/>
        </p:spPr>
        <p:txBody>
          <a:bodyPr wrap="square" rtlCol="0">
            <a:spAutoFit/>
          </a:bodyPr>
          <a:lstStyle/>
          <a:p>
            <a:r>
              <a:rPr lang="en-US" dirty="0"/>
              <a:t>* </a:t>
            </a:r>
            <a:r>
              <a:rPr lang="en-US" sz="1600" dirty="0"/>
              <a:t>up to an (</a:t>
            </a:r>
            <a:r>
              <a:rPr lang="en-US" sz="1600" dirty="0" err="1"/>
              <a:t>R,t</a:t>
            </a:r>
            <a:r>
              <a:rPr lang="en-US" sz="1600" dirty="0"/>
              <a:t>)-dependent phase transformation </a:t>
            </a:r>
          </a:p>
        </p:txBody>
      </p:sp>
      <p:sp>
        <p:nvSpPr>
          <p:cNvPr id="24" name="TextBox 23">
            <a:extLst>
              <a:ext uri="{FF2B5EF4-FFF2-40B4-BE49-F238E27FC236}">
                <a16:creationId xmlns:a16="http://schemas.microsoft.com/office/drawing/2014/main" id="{11DBEBD5-CE8E-7B4E-93EF-D7CC015070D0}"/>
              </a:ext>
            </a:extLst>
          </p:cNvPr>
          <p:cNvSpPr txBox="1"/>
          <p:nvPr/>
        </p:nvSpPr>
        <p:spPr>
          <a:xfrm>
            <a:off x="5511630" y="4399974"/>
            <a:ext cx="3790020" cy="1015663"/>
          </a:xfrm>
          <a:prstGeom prst="rect">
            <a:avLst/>
          </a:prstGeom>
          <a:noFill/>
        </p:spPr>
        <p:txBody>
          <a:bodyPr wrap="square" rtlCol="0">
            <a:spAutoFit/>
          </a:bodyPr>
          <a:lstStyle/>
          <a:p>
            <a:r>
              <a:rPr lang="en-US" sz="2000" dirty="0"/>
              <a:t>In particular: time-dependent potential energy surface (</a:t>
            </a:r>
            <a:r>
              <a:rPr lang="en-US" sz="2000" dirty="0">
                <a:solidFill>
                  <a:srgbClr val="C00000"/>
                </a:solidFill>
              </a:rPr>
              <a:t>TDPES</a:t>
            </a:r>
            <a:r>
              <a:rPr lang="en-US" sz="2000" dirty="0"/>
              <a:t>)</a:t>
            </a:r>
          </a:p>
          <a:p>
            <a:r>
              <a:rPr lang="en-US" sz="2000" dirty="0"/>
              <a:t>and TD Berry connection</a:t>
            </a:r>
          </a:p>
        </p:txBody>
      </p:sp>
      <p:cxnSp>
        <p:nvCxnSpPr>
          <p:cNvPr id="26" name="Straight Arrow Connector 25">
            <a:extLst>
              <a:ext uri="{FF2B5EF4-FFF2-40B4-BE49-F238E27FC236}">
                <a16:creationId xmlns:a16="http://schemas.microsoft.com/office/drawing/2014/main" id="{5A01E61D-6EFD-CF4B-8569-4E8221D1EB65}"/>
              </a:ext>
            </a:extLst>
          </p:cNvPr>
          <p:cNvCxnSpPr>
            <a:cxnSpLocks/>
          </p:cNvCxnSpPr>
          <p:nvPr/>
        </p:nvCxnSpPr>
        <p:spPr>
          <a:xfrm>
            <a:off x="7005173" y="3884744"/>
            <a:ext cx="401467" cy="486139"/>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D10639F-F511-6D42-B3E2-FD3E004F5EF0}"/>
              </a:ext>
            </a:extLst>
          </p:cNvPr>
          <p:cNvSpPr/>
          <p:nvPr/>
        </p:nvSpPr>
        <p:spPr>
          <a:xfrm>
            <a:off x="548640" y="1849966"/>
            <a:ext cx="4373880" cy="71656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Box 3">
            <a:extLst>
              <a:ext uri="{FF2B5EF4-FFF2-40B4-BE49-F238E27FC236}">
                <a16:creationId xmlns:a16="http://schemas.microsoft.com/office/drawing/2014/main" id="{553C252F-C931-2344-B473-D34E26134408}"/>
              </a:ext>
            </a:extLst>
          </p:cNvPr>
          <p:cNvSpPr txBox="1">
            <a:spLocks noChangeArrowheads="1"/>
          </p:cNvSpPr>
          <p:nvPr/>
        </p:nvSpPr>
        <p:spPr bwMode="auto">
          <a:xfrm>
            <a:off x="1415170" y="6142586"/>
            <a:ext cx="9144000" cy="338554"/>
          </a:xfrm>
          <a:prstGeom prst="rect">
            <a:avLst/>
          </a:prstGeom>
          <a:noFill/>
          <a:ln w="9525">
            <a:noFill/>
            <a:miter lim="800000"/>
            <a:headEnd/>
            <a:tailEnd/>
          </a:ln>
          <a:effectLst/>
        </p:spPr>
        <p:txBody>
          <a:bodyPr wrap="square">
            <a:spAutoFit/>
          </a:bodyPr>
          <a:lstStyle/>
          <a:p>
            <a:pPr>
              <a:spcBef>
                <a:spcPct val="50000"/>
              </a:spcBef>
            </a:pPr>
            <a:r>
              <a:rPr lang="en-US" sz="1600" i="1" dirty="0">
                <a:solidFill>
                  <a:srgbClr val="7030A0"/>
                </a:solidFill>
                <a:latin typeface="Calibri" panose="020F0502020204030204" pitchFamily="34" charset="0"/>
              </a:rPr>
              <a:t>F. Agostini &amp; E.K.U. Gross, Eur. Phys. J. B. </a:t>
            </a:r>
            <a:r>
              <a:rPr lang="en-US" sz="1600" b="1" i="1" dirty="0">
                <a:solidFill>
                  <a:srgbClr val="7030A0"/>
                </a:solidFill>
                <a:latin typeface="Calibri" panose="020F0502020204030204" pitchFamily="34" charset="0"/>
              </a:rPr>
              <a:t>94</a:t>
            </a:r>
            <a:r>
              <a:rPr lang="en-US" sz="1600" i="1" dirty="0">
                <a:solidFill>
                  <a:srgbClr val="7030A0"/>
                </a:solidFill>
                <a:latin typeface="Calibri" panose="020F0502020204030204" pitchFamily="34" charset="0"/>
              </a:rPr>
              <a:t>, 179 (2021)</a:t>
            </a:r>
          </a:p>
        </p:txBody>
      </p:sp>
      <p:sp>
        <p:nvSpPr>
          <p:cNvPr id="9" name="TextBox 8">
            <a:extLst>
              <a:ext uri="{FF2B5EF4-FFF2-40B4-BE49-F238E27FC236}">
                <a16:creationId xmlns:a16="http://schemas.microsoft.com/office/drawing/2014/main" id="{58E3E093-A6D5-BB4F-B48B-19CA9AC2A0E1}"/>
              </a:ext>
            </a:extLst>
          </p:cNvPr>
          <p:cNvSpPr txBox="1"/>
          <p:nvPr/>
        </p:nvSpPr>
        <p:spPr>
          <a:xfrm>
            <a:off x="1382692" y="6410008"/>
            <a:ext cx="3458808" cy="584775"/>
          </a:xfrm>
          <a:prstGeom prst="rect">
            <a:avLst/>
          </a:prstGeom>
          <a:noFill/>
        </p:spPr>
        <p:txBody>
          <a:bodyPr wrap="square" rtlCol="0">
            <a:spAutoFit/>
          </a:bodyPr>
          <a:lstStyle/>
          <a:p>
            <a:r>
              <a:rPr lang="en-US" sz="1600" i="1" dirty="0">
                <a:solidFill>
                  <a:srgbClr val="7030A0"/>
                </a:solidFill>
                <a:latin typeface="Calibri" panose="020F0502020204030204" pitchFamily="34" charset="0"/>
              </a:rPr>
              <a:t>Hardy Gross Vista Talk! January 2021 </a:t>
            </a:r>
          </a:p>
          <a:p>
            <a:endParaRPr lang="en-US" sz="1600" dirty="0"/>
          </a:p>
        </p:txBody>
      </p:sp>
    </p:spTree>
    <p:extLst>
      <p:ext uri="{BB962C8B-B14F-4D97-AF65-F5344CB8AC3E}">
        <p14:creationId xmlns:p14="http://schemas.microsoft.com/office/powerpoint/2010/main" val="2475055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380097" y="242180"/>
            <a:ext cx="9144000" cy="396875"/>
          </a:xfrm>
          <a:prstGeom prst="rect">
            <a:avLst/>
          </a:prstGeom>
          <a:noFill/>
          <a:ln w="9525">
            <a:noFill/>
            <a:miter lim="800000"/>
            <a:headEnd/>
            <a:tailEnd/>
          </a:ln>
          <a:effectLst/>
        </p:spPr>
        <p:txBody>
          <a:bodyPr>
            <a:spAutoFit/>
          </a:bodyPr>
          <a:lstStyle/>
          <a:p>
            <a:pPr>
              <a:spcBef>
                <a:spcPct val="50000"/>
              </a:spcBef>
            </a:pPr>
            <a:r>
              <a:rPr lang="en-US" sz="2000" b="1" u="sng" dirty="0"/>
              <a:t>Equations for the exact electronic and nuclear </a:t>
            </a:r>
            <a:r>
              <a:rPr lang="en-US" sz="2000" b="1" u="sng" dirty="0" err="1"/>
              <a:t>wavefunctions</a:t>
            </a:r>
            <a:endParaRPr lang="en-US" sz="2000" b="1" u="sng" dirty="0"/>
          </a:p>
        </p:txBody>
      </p:sp>
      <p:sp>
        <p:nvSpPr>
          <p:cNvPr id="184323" name="Text Box 3"/>
          <p:cNvSpPr txBox="1">
            <a:spLocks noChangeArrowheads="1"/>
          </p:cNvSpPr>
          <p:nvPr/>
        </p:nvSpPr>
        <p:spPr bwMode="auto">
          <a:xfrm>
            <a:off x="335280" y="6450240"/>
            <a:ext cx="9144000" cy="338554"/>
          </a:xfrm>
          <a:prstGeom prst="rect">
            <a:avLst/>
          </a:prstGeom>
          <a:noFill/>
          <a:ln w="9525">
            <a:noFill/>
            <a:miter lim="800000"/>
            <a:headEnd/>
            <a:tailEnd/>
          </a:ln>
          <a:effectLst/>
        </p:spPr>
        <p:txBody>
          <a:bodyPr wrap="square">
            <a:spAutoFit/>
          </a:bodyPr>
          <a:lstStyle/>
          <a:p>
            <a:pPr>
              <a:spcBef>
                <a:spcPct val="50000"/>
              </a:spcBef>
            </a:pPr>
            <a:r>
              <a:rPr lang="en-US" sz="1600" i="1" dirty="0">
                <a:solidFill>
                  <a:srgbClr val="7030A0"/>
                </a:solidFill>
                <a:latin typeface="Calibri" panose="020F0502020204030204" pitchFamily="34" charset="0"/>
              </a:rPr>
              <a:t>A. </a:t>
            </a:r>
            <a:r>
              <a:rPr lang="en-US" sz="1600" i="1" dirty="0" err="1">
                <a:solidFill>
                  <a:srgbClr val="7030A0"/>
                </a:solidFill>
                <a:latin typeface="Calibri" panose="020F0502020204030204" pitchFamily="34" charset="0"/>
              </a:rPr>
              <a:t>Abedi</a:t>
            </a:r>
            <a:r>
              <a:rPr lang="en-US" sz="1600" i="1" dirty="0">
                <a:solidFill>
                  <a:srgbClr val="7030A0"/>
                </a:solidFill>
                <a:latin typeface="Calibri" panose="020F0502020204030204" pitchFamily="34" charset="0"/>
              </a:rPr>
              <a:t>, N.T. </a:t>
            </a:r>
            <a:r>
              <a:rPr lang="en-US" sz="1600" i="1" dirty="0" err="1">
                <a:solidFill>
                  <a:srgbClr val="7030A0"/>
                </a:solidFill>
                <a:latin typeface="Calibri" panose="020F0502020204030204" pitchFamily="34" charset="0"/>
              </a:rPr>
              <a:t>Maitra</a:t>
            </a:r>
            <a:r>
              <a:rPr lang="en-US" sz="1600" i="1" dirty="0">
                <a:solidFill>
                  <a:srgbClr val="7030A0"/>
                </a:solidFill>
                <a:latin typeface="Calibri" panose="020F0502020204030204" pitchFamily="34" charset="0"/>
              </a:rPr>
              <a:t>, and E.K.U. Gross, PRL </a:t>
            </a:r>
            <a:r>
              <a:rPr lang="en-US" sz="1600" b="1" i="1" dirty="0">
                <a:solidFill>
                  <a:srgbClr val="7030A0"/>
                </a:solidFill>
                <a:latin typeface="Calibri" panose="020F0502020204030204" pitchFamily="34" charset="0"/>
              </a:rPr>
              <a:t>105</a:t>
            </a:r>
            <a:r>
              <a:rPr lang="en-US" sz="1600" i="1" dirty="0">
                <a:solidFill>
                  <a:srgbClr val="7030A0"/>
                </a:solidFill>
                <a:latin typeface="Calibri" panose="020F0502020204030204" pitchFamily="34" charset="0"/>
              </a:rPr>
              <a:t>, 123002 (2010);  JCP </a:t>
            </a:r>
            <a:r>
              <a:rPr lang="en-US" sz="1600" b="1" dirty="0">
                <a:solidFill>
                  <a:srgbClr val="7030A0"/>
                </a:solidFill>
                <a:latin typeface="Calibri" panose="020F0502020204030204" pitchFamily="34" charset="0"/>
              </a:rPr>
              <a:t>137</a:t>
            </a:r>
            <a:r>
              <a:rPr lang="en-US" sz="1600" dirty="0">
                <a:solidFill>
                  <a:srgbClr val="7030A0"/>
                </a:solidFill>
                <a:latin typeface="Calibri" panose="020F0502020204030204" pitchFamily="34" charset="0"/>
              </a:rPr>
              <a:t>, 22A530</a:t>
            </a:r>
            <a:r>
              <a:rPr lang="en-US" sz="1600" i="1" dirty="0">
                <a:solidFill>
                  <a:srgbClr val="7030A0"/>
                </a:solidFill>
                <a:latin typeface="Calibri" panose="020F0502020204030204" pitchFamily="34" charset="0"/>
              </a:rPr>
              <a:t> (2012) </a:t>
            </a:r>
          </a:p>
        </p:txBody>
      </p:sp>
      <p:sp>
        <p:nvSpPr>
          <p:cNvPr id="184329" name="Text Box 9"/>
          <p:cNvSpPr txBox="1">
            <a:spLocks noChangeArrowheads="1"/>
          </p:cNvSpPr>
          <p:nvPr/>
        </p:nvSpPr>
        <p:spPr bwMode="auto">
          <a:xfrm>
            <a:off x="5331982" y="4024659"/>
            <a:ext cx="3352800" cy="396875"/>
          </a:xfrm>
          <a:prstGeom prst="rect">
            <a:avLst/>
          </a:prstGeom>
          <a:noFill/>
          <a:ln w="9525">
            <a:noFill/>
            <a:miter lim="800000"/>
            <a:headEnd/>
            <a:tailEnd/>
          </a:ln>
          <a:effectLst/>
        </p:spPr>
        <p:txBody>
          <a:bodyPr>
            <a:spAutoFit/>
          </a:bodyPr>
          <a:lstStyle/>
          <a:p>
            <a:pPr>
              <a:spcBef>
                <a:spcPct val="50000"/>
              </a:spcBef>
            </a:pPr>
            <a:r>
              <a:rPr lang="en-US" sz="2000" b="1" dirty="0">
                <a:solidFill>
                  <a:srgbClr val="800080"/>
                </a:solidFill>
              </a:rPr>
              <a:t>exact TDPES</a:t>
            </a:r>
          </a:p>
        </p:txBody>
      </p:sp>
      <p:sp>
        <p:nvSpPr>
          <p:cNvPr id="184330" name="Text Box 10"/>
          <p:cNvSpPr txBox="1">
            <a:spLocks noChangeArrowheads="1"/>
          </p:cNvSpPr>
          <p:nvPr/>
        </p:nvSpPr>
        <p:spPr bwMode="auto">
          <a:xfrm>
            <a:off x="4722382" y="4688710"/>
            <a:ext cx="3962400" cy="396875"/>
          </a:xfrm>
          <a:prstGeom prst="rect">
            <a:avLst/>
          </a:prstGeom>
          <a:noFill/>
          <a:ln w="9525">
            <a:noFill/>
            <a:miter lim="800000"/>
            <a:headEnd/>
            <a:tailEnd/>
          </a:ln>
          <a:effectLst/>
        </p:spPr>
        <p:txBody>
          <a:bodyPr>
            <a:spAutoFit/>
          </a:bodyPr>
          <a:lstStyle/>
          <a:p>
            <a:pPr>
              <a:spcBef>
                <a:spcPct val="50000"/>
              </a:spcBef>
            </a:pPr>
            <a:r>
              <a:rPr lang="en-US" sz="2000" b="1" dirty="0">
                <a:solidFill>
                  <a:srgbClr val="800080"/>
                </a:solidFill>
              </a:rPr>
              <a:t>exact TD Berry connection</a:t>
            </a:r>
          </a:p>
        </p:txBody>
      </p:sp>
      <p:sp>
        <p:nvSpPr>
          <p:cNvPr id="184332" name="AutoShape 12"/>
          <p:cNvSpPr>
            <a:spLocks/>
          </p:cNvSpPr>
          <p:nvPr/>
        </p:nvSpPr>
        <p:spPr bwMode="auto">
          <a:xfrm>
            <a:off x="381000" y="990600"/>
            <a:ext cx="304800" cy="1295400"/>
          </a:xfrm>
          <a:prstGeom prst="leftBrace">
            <a:avLst>
              <a:gd name="adj1" fmla="val 35417"/>
              <a:gd name="adj2" fmla="val 50000"/>
            </a:avLst>
          </a:prstGeom>
          <a:noFill/>
          <a:ln w="9525">
            <a:solidFill>
              <a:schemeClr val="accent2"/>
            </a:solidFill>
            <a:round/>
            <a:headEnd/>
            <a:tailEnd/>
          </a:ln>
          <a:effectLst/>
        </p:spPr>
        <p:txBody>
          <a:bodyPr wrap="none" anchor="ctr"/>
          <a:lstStyle/>
          <a:p>
            <a:endParaRPr lang="en-US"/>
          </a:p>
        </p:txBody>
      </p:sp>
      <p:sp>
        <p:nvSpPr>
          <p:cNvPr id="21" name="Text Box 13"/>
          <p:cNvSpPr txBox="1">
            <a:spLocks noChangeArrowheads="1"/>
          </p:cNvSpPr>
          <p:nvPr/>
        </p:nvSpPr>
        <p:spPr bwMode="auto">
          <a:xfrm>
            <a:off x="335280" y="5226814"/>
            <a:ext cx="7315200" cy="400110"/>
          </a:xfrm>
          <a:prstGeom prst="rect">
            <a:avLst/>
          </a:prstGeom>
          <a:noFill/>
          <a:ln w="9525">
            <a:noFill/>
            <a:miter lim="800000"/>
            <a:headEnd/>
            <a:tailEnd/>
          </a:ln>
          <a:effectLst/>
        </p:spPr>
        <p:txBody>
          <a:bodyPr>
            <a:spAutoFit/>
          </a:bodyPr>
          <a:lstStyle/>
          <a:p>
            <a:pPr>
              <a:spcBef>
                <a:spcPct val="50000"/>
              </a:spcBef>
            </a:pPr>
            <a:r>
              <a:rPr lang="en-US" sz="2000" dirty="0" err="1">
                <a:solidFill>
                  <a:srgbClr val="C00000"/>
                </a:solidFill>
                <a:latin typeface="Calibri" panose="020F0502020204030204" pitchFamily="34" charset="0"/>
              </a:rPr>
              <a:t>Eqns</a:t>
            </a:r>
            <a:r>
              <a:rPr lang="en-US" sz="2000" dirty="0">
                <a:solidFill>
                  <a:srgbClr val="C00000"/>
                </a:solidFill>
                <a:latin typeface="Calibri" panose="020F0502020204030204" pitchFamily="34" charset="0"/>
              </a:rPr>
              <a:t> form-invariant under the gauge-like transformation:</a:t>
            </a:r>
          </a:p>
        </p:txBody>
      </p:sp>
      <p:pic>
        <p:nvPicPr>
          <p:cNvPr id="24" name="Picture 14"/>
          <p:cNvPicPr>
            <a:picLocks noChangeAspect="1" noChangeArrowheads="1"/>
          </p:cNvPicPr>
          <p:nvPr/>
        </p:nvPicPr>
        <p:blipFill>
          <a:blip r:embed="rId3"/>
          <a:srcRect b="49313"/>
          <a:stretch>
            <a:fillRect/>
          </a:stretch>
        </p:blipFill>
        <p:spPr bwMode="auto">
          <a:xfrm>
            <a:off x="944880" y="5607814"/>
            <a:ext cx="3276600" cy="762000"/>
          </a:xfrm>
          <a:prstGeom prst="rect">
            <a:avLst/>
          </a:prstGeom>
          <a:noFill/>
          <a:ln w="9525">
            <a:noFill/>
            <a:miter lim="800000"/>
            <a:headEnd/>
            <a:tailEnd/>
          </a:ln>
          <a:effectLst/>
        </p:spPr>
      </p:pic>
      <p:pic>
        <p:nvPicPr>
          <p:cNvPr id="25" name="Picture 15"/>
          <p:cNvPicPr>
            <a:picLocks noChangeAspect="1" noChangeArrowheads="1"/>
          </p:cNvPicPr>
          <p:nvPr/>
        </p:nvPicPr>
        <p:blipFill>
          <a:blip r:embed="rId3"/>
          <a:srcRect t="49313"/>
          <a:stretch>
            <a:fillRect/>
          </a:stretch>
        </p:blipFill>
        <p:spPr bwMode="auto">
          <a:xfrm>
            <a:off x="4221480" y="5657582"/>
            <a:ext cx="3276600" cy="7620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441DD858-C377-E441-8F28-7811AF1908AF}"/>
              </a:ext>
            </a:extLst>
          </p:cNvPr>
          <p:cNvPicPr>
            <a:picLocks noChangeAspect="1"/>
          </p:cNvPicPr>
          <p:nvPr/>
        </p:nvPicPr>
        <p:blipFill>
          <a:blip r:embed="rId4"/>
          <a:stretch>
            <a:fillRect/>
          </a:stretch>
        </p:blipFill>
        <p:spPr>
          <a:xfrm>
            <a:off x="725394" y="1016286"/>
            <a:ext cx="5613400" cy="520700"/>
          </a:xfrm>
          <a:prstGeom prst="rect">
            <a:avLst/>
          </a:prstGeom>
        </p:spPr>
      </p:pic>
      <p:pic>
        <p:nvPicPr>
          <p:cNvPr id="4" name="Picture 3">
            <a:extLst>
              <a:ext uri="{FF2B5EF4-FFF2-40B4-BE49-F238E27FC236}">
                <a16:creationId xmlns:a16="http://schemas.microsoft.com/office/drawing/2014/main" id="{01E09B89-5F0D-804C-BE73-312DAC47E145}"/>
              </a:ext>
            </a:extLst>
          </p:cNvPr>
          <p:cNvPicPr>
            <a:picLocks noChangeAspect="1"/>
          </p:cNvPicPr>
          <p:nvPr/>
        </p:nvPicPr>
        <p:blipFill>
          <a:blip r:embed="rId5"/>
          <a:stretch>
            <a:fillRect/>
          </a:stretch>
        </p:blipFill>
        <p:spPr>
          <a:xfrm>
            <a:off x="625863" y="1523999"/>
            <a:ext cx="5643160" cy="759453"/>
          </a:xfrm>
          <a:prstGeom prst="rect">
            <a:avLst/>
          </a:prstGeom>
        </p:spPr>
      </p:pic>
      <p:sp>
        <p:nvSpPr>
          <p:cNvPr id="26" name="Rounded Rectangle 25"/>
          <p:cNvSpPr/>
          <p:nvPr/>
        </p:nvSpPr>
        <p:spPr>
          <a:xfrm>
            <a:off x="5396753" y="1654176"/>
            <a:ext cx="817181" cy="543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2743201" y="1705736"/>
            <a:ext cx="914399" cy="5802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1F50A61-37DC-2B45-AA1E-1965A1A812A5}"/>
              </a:ext>
            </a:extLst>
          </p:cNvPr>
          <p:cNvPicPr>
            <a:picLocks noChangeAspect="1"/>
          </p:cNvPicPr>
          <p:nvPr/>
        </p:nvPicPr>
        <p:blipFill>
          <a:blip r:embed="rId6"/>
          <a:stretch>
            <a:fillRect/>
          </a:stretch>
        </p:blipFill>
        <p:spPr>
          <a:xfrm>
            <a:off x="6285018" y="1645222"/>
            <a:ext cx="2501900" cy="482600"/>
          </a:xfrm>
          <a:prstGeom prst="rect">
            <a:avLst/>
          </a:prstGeom>
        </p:spPr>
      </p:pic>
      <p:sp>
        <p:nvSpPr>
          <p:cNvPr id="2" name="Rounded Rectangle 1"/>
          <p:cNvSpPr/>
          <p:nvPr/>
        </p:nvSpPr>
        <p:spPr>
          <a:xfrm>
            <a:off x="2590802" y="952640"/>
            <a:ext cx="941292" cy="609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CB0B830-56D2-2141-8F84-4F4FB37E7DBD}"/>
              </a:ext>
            </a:extLst>
          </p:cNvPr>
          <p:cNvPicPr>
            <a:picLocks noChangeAspect="1"/>
          </p:cNvPicPr>
          <p:nvPr/>
        </p:nvPicPr>
        <p:blipFill>
          <a:blip r:embed="rId7"/>
          <a:stretch>
            <a:fillRect/>
          </a:stretch>
        </p:blipFill>
        <p:spPr>
          <a:xfrm>
            <a:off x="625662" y="2493258"/>
            <a:ext cx="3244476" cy="483448"/>
          </a:xfrm>
          <a:prstGeom prst="rect">
            <a:avLst/>
          </a:prstGeom>
        </p:spPr>
      </p:pic>
      <p:pic>
        <p:nvPicPr>
          <p:cNvPr id="7" name="Picture 6">
            <a:extLst>
              <a:ext uri="{FF2B5EF4-FFF2-40B4-BE49-F238E27FC236}">
                <a16:creationId xmlns:a16="http://schemas.microsoft.com/office/drawing/2014/main" id="{1BE19ABC-993D-584B-9DF1-031F73E7A8D3}"/>
              </a:ext>
            </a:extLst>
          </p:cNvPr>
          <p:cNvPicPr>
            <a:picLocks noChangeAspect="1"/>
          </p:cNvPicPr>
          <p:nvPr/>
        </p:nvPicPr>
        <p:blipFill>
          <a:blip r:embed="rId8"/>
          <a:stretch>
            <a:fillRect/>
          </a:stretch>
        </p:blipFill>
        <p:spPr>
          <a:xfrm>
            <a:off x="1990345" y="2972941"/>
            <a:ext cx="957693" cy="623404"/>
          </a:xfrm>
          <a:prstGeom prst="rect">
            <a:avLst/>
          </a:prstGeom>
        </p:spPr>
      </p:pic>
      <p:pic>
        <p:nvPicPr>
          <p:cNvPr id="8" name="Picture 7">
            <a:extLst>
              <a:ext uri="{FF2B5EF4-FFF2-40B4-BE49-F238E27FC236}">
                <a16:creationId xmlns:a16="http://schemas.microsoft.com/office/drawing/2014/main" id="{4D33B5DB-8702-2246-89C4-9FD5A1461489}"/>
              </a:ext>
            </a:extLst>
          </p:cNvPr>
          <p:cNvPicPr>
            <a:picLocks noChangeAspect="1"/>
          </p:cNvPicPr>
          <p:nvPr/>
        </p:nvPicPr>
        <p:blipFill>
          <a:blip r:embed="rId9"/>
          <a:stretch>
            <a:fillRect/>
          </a:stretch>
        </p:blipFill>
        <p:spPr>
          <a:xfrm>
            <a:off x="2948038" y="2997200"/>
            <a:ext cx="3320985" cy="684325"/>
          </a:xfrm>
          <a:prstGeom prst="rect">
            <a:avLst/>
          </a:prstGeom>
        </p:spPr>
      </p:pic>
      <p:pic>
        <p:nvPicPr>
          <p:cNvPr id="9" name="Picture 8">
            <a:extLst>
              <a:ext uri="{FF2B5EF4-FFF2-40B4-BE49-F238E27FC236}">
                <a16:creationId xmlns:a16="http://schemas.microsoft.com/office/drawing/2014/main" id="{30596FA3-1B46-9A46-9CB4-EF2A923D6FC1}"/>
              </a:ext>
            </a:extLst>
          </p:cNvPr>
          <p:cNvPicPr>
            <a:picLocks noChangeAspect="1"/>
          </p:cNvPicPr>
          <p:nvPr/>
        </p:nvPicPr>
        <p:blipFill>
          <a:blip r:embed="rId10"/>
          <a:stretch>
            <a:fillRect/>
          </a:stretch>
        </p:blipFill>
        <p:spPr>
          <a:xfrm>
            <a:off x="6336029" y="3030824"/>
            <a:ext cx="2791415" cy="500348"/>
          </a:xfrm>
          <a:prstGeom prst="rect">
            <a:avLst/>
          </a:prstGeom>
        </p:spPr>
      </p:pic>
      <p:sp>
        <p:nvSpPr>
          <p:cNvPr id="28" name="Rounded Rectangle 27"/>
          <p:cNvSpPr/>
          <p:nvPr/>
        </p:nvSpPr>
        <p:spPr>
          <a:xfrm>
            <a:off x="1990345" y="2940336"/>
            <a:ext cx="7153655" cy="6985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027B462-7F63-8A46-966E-11C433C11B42}"/>
              </a:ext>
            </a:extLst>
          </p:cNvPr>
          <p:cNvPicPr>
            <a:picLocks noChangeAspect="1"/>
          </p:cNvPicPr>
          <p:nvPr/>
        </p:nvPicPr>
        <p:blipFill>
          <a:blip r:embed="rId11"/>
          <a:stretch>
            <a:fillRect/>
          </a:stretch>
        </p:blipFill>
        <p:spPr>
          <a:xfrm>
            <a:off x="172348" y="4010406"/>
            <a:ext cx="4836908" cy="492648"/>
          </a:xfrm>
          <a:prstGeom prst="rect">
            <a:avLst/>
          </a:prstGeom>
        </p:spPr>
      </p:pic>
      <p:pic>
        <p:nvPicPr>
          <p:cNvPr id="11" name="Picture 10">
            <a:extLst>
              <a:ext uri="{FF2B5EF4-FFF2-40B4-BE49-F238E27FC236}">
                <a16:creationId xmlns:a16="http://schemas.microsoft.com/office/drawing/2014/main" id="{E5845E21-854A-4048-9002-186B098C2184}"/>
              </a:ext>
            </a:extLst>
          </p:cNvPr>
          <p:cNvPicPr>
            <a:picLocks noChangeAspect="1"/>
          </p:cNvPicPr>
          <p:nvPr/>
        </p:nvPicPr>
        <p:blipFill>
          <a:blip r:embed="rId12"/>
          <a:stretch>
            <a:fillRect/>
          </a:stretch>
        </p:blipFill>
        <p:spPr>
          <a:xfrm>
            <a:off x="172348" y="4587280"/>
            <a:ext cx="4381500" cy="622300"/>
          </a:xfrm>
          <a:prstGeom prst="rect">
            <a:avLst/>
          </a:prstGeom>
        </p:spPr>
      </p:pic>
    </p:spTree>
    <p:extLst>
      <p:ext uri="{BB962C8B-B14F-4D97-AF65-F5344CB8AC3E}">
        <p14:creationId xmlns:p14="http://schemas.microsoft.com/office/powerpoint/2010/main" val="310936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animBg="1"/>
      <p:bldP spid="27" grpId="0" animBg="1"/>
      <p:bldP spid="2"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1590CC-A298-6242-B71C-DFA03FF394EC}"/>
              </a:ext>
            </a:extLst>
          </p:cNvPr>
          <p:cNvSpPr txBox="1"/>
          <p:nvPr/>
        </p:nvSpPr>
        <p:spPr>
          <a:xfrm>
            <a:off x="1023043" y="223914"/>
            <a:ext cx="8445500" cy="707886"/>
          </a:xfrm>
          <a:prstGeom prst="rect">
            <a:avLst/>
          </a:prstGeom>
          <a:noFill/>
        </p:spPr>
        <p:txBody>
          <a:bodyPr wrap="square" rtlCol="0">
            <a:spAutoFit/>
          </a:bodyPr>
          <a:lstStyle/>
          <a:p>
            <a:r>
              <a:rPr lang="en-US" sz="2000" i="1" dirty="0">
                <a:latin typeface="Palatino" pitchFamily="2" charset="77"/>
                <a:ea typeface="Palatino" pitchFamily="2" charset="77"/>
              </a:rPr>
              <a:t>Exact factorization has gone in all sorts of different directions…</a:t>
            </a:r>
          </a:p>
          <a:p>
            <a:endParaRPr lang="en-US" sz="2000" i="1" dirty="0">
              <a:latin typeface="Palatino" pitchFamily="2" charset="77"/>
              <a:ea typeface="Palatino" pitchFamily="2" charset="77"/>
            </a:endParaRPr>
          </a:p>
        </p:txBody>
      </p:sp>
      <p:pic>
        <p:nvPicPr>
          <p:cNvPr id="5" name="Picture 4" descr="A picture containing antenna&#10;&#10;Description automatically generated">
            <a:extLst>
              <a:ext uri="{FF2B5EF4-FFF2-40B4-BE49-F238E27FC236}">
                <a16:creationId xmlns:a16="http://schemas.microsoft.com/office/drawing/2014/main" id="{35BFD15D-932C-204A-97C4-978590BEFE28}"/>
              </a:ext>
            </a:extLst>
          </p:cNvPr>
          <p:cNvPicPr>
            <a:picLocks noChangeAspect="1"/>
          </p:cNvPicPr>
          <p:nvPr/>
        </p:nvPicPr>
        <p:blipFill>
          <a:blip r:embed="rId3"/>
          <a:stretch>
            <a:fillRect/>
          </a:stretch>
        </p:blipFill>
        <p:spPr>
          <a:xfrm>
            <a:off x="2285364" y="1229231"/>
            <a:ext cx="3559840" cy="3833674"/>
          </a:xfrm>
          <a:prstGeom prst="rect">
            <a:avLst/>
          </a:prstGeom>
        </p:spPr>
      </p:pic>
      <p:sp>
        <p:nvSpPr>
          <p:cNvPr id="6" name="Rectangle 5">
            <a:extLst>
              <a:ext uri="{FF2B5EF4-FFF2-40B4-BE49-F238E27FC236}">
                <a16:creationId xmlns:a16="http://schemas.microsoft.com/office/drawing/2014/main" id="{04122024-DAA5-C543-836D-9CA2DE78BB37}"/>
              </a:ext>
            </a:extLst>
          </p:cNvPr>
          <p:cNvSpPr/>
          <p:nvPr/>
        </p:nvSpPr>
        <p:spPr>
          <a:xfrm rot="2311165">
            <a:off x="4770684" y="3666069"/>
            <a:ext cx="2213811" cy="369332"/>
          </a:xfrm>
          <a:prstGeom prst="rect">
            <a:avLst/>
          </a:prstGeom>
        </p:spPr>
        <p:txBody>
          <a:bodyPr wrap="none">
            <a:spAutoFit/>
          </a:bodyPr>
          <a:lstStyle/>
          <a:p>
            <a:r>
              <a:rPr lang="en-US" dirty="0">
                <a:solidFill>
                  <a:srgbClr val="7030A0"/>
                </a:solidFill>
              </a:rPr>
              <a:t>Polaritonic chemistry</a:t>
            </a:r>
            <a:r>
              <a:rPr lang="en-US" dirty="0"/>
              <a:t> </a:t>
            </a:r>
          </a:p>
        </p:txBody>
      </p:sp>
      <p:sp>
        <p:nvSpPr>
          <p:cNvPr id="7" name="Rectangle 6">
            <a:extLst>
              <a:ext uri="{FF2B5EF4-FFF2-40B4-BE49-F238E27FC236}">
                <a16:creationId xmlns:a16="http://schemas.microsoft.com/office/drawing/2014/main" id="{7DC2921E-F789-6842-980D-3527370A80F9}"/>
              </a:ext>
            </a:extLst>
          </p:cNvPr>
          <p:cNvSpPr/>
          <p:nvPr/>
        </p:nvSpPr>
        <p:spPr>
          <a:xfrm rot="1112339">
            <a:off x="5271461" y="2961402"/>
            <a:ext cx="2512676" cy="369332"/>
          </a:xfrm>
          <a:prstGeom prst="rect">
            <a:avLst/>
          </a:prstGeom>
        </p:spPr>
        <p:txBody>
          <a:bodyPr wrap="none">
            <a:spAutoFit/>
          </a:bodyPr>
          <a:lstStyle/>
          <a:p>
            <a:r>
              <a:rPr lang="en-US" dirty="0">
                <a:solidFill>
                  <a:srgbClr val="00B0F0"/>
                </a:solidFill>
              </a:rPr>
              <a:t>Density functionalization</a:t>
            </a:r>
            <a:endParaRPr lang="en-US" dirty="0"/>
          </a:p>
        </p:txBody>
      </p:sp>
      <p:sp>
        <p:nvSpPr>
          <p:cNvPr id="8" name="Rectangle 7">
            <a:extLst>
              <a:ext uri="{FF2B5EF4-FFF2-40B4-BE49-F238E27FC236}">
                <a16:creationId xmlns:a16="http://schemas.microsoft.com/office/drawing/2014/main" id="{8120F6E6-10DF-D144-B4B8-EFEC35C44412}"/>
              </a:ext>
            </a:extLst>
          </p:cNvPr>
          <p:cNvSpPr/>
          <p:nvPr/>
        </p:nvSpPr>
        <p:spPr>
          <a:xfrm>
            <a:off x="4896543" y="2086784"/>
            <a:ext cx="4572000" cy="369332"/>
          </a:xfrm>
          <a:prstGeom prst="rect">
            <a:avLst/>
          </a:prstGeom>
        </p:spPr>
        <p:txBody>
          <a:bodyPr>
            <a:spAutoFit/>
          </a:bodyPr>
          <a:lstStyle/>
          <a:p>
            <a:r>
              <a:rPr lang="en-US" dirty="0">
                <a:solidFill>
                  <a:srgbClr val="0070C0"/>
                </a:solidFill>
              </a:rPr>
              <a:t>Electronic embedding: strong correlation </a:t>
            </a:r>
            <a:endParaRPr lang="en-US" dirty="0"/>
          </a:p>
        </p:txBody>
      </p:sp>
      <p:sp>
        <p:nvSpPr>
          <p:cNvPr id="9" name="Rectangle 8">
            <a:extLst>
              <a:ext uri="{FF2B5EF4-FFF2-40B4-BE49-F238E27FC236}">
                <a16:creationId xmlns:a16="http://schemas.microsoft.com/office/drawing/2014/main" id="{5C1778CC-B8FB-2946-9755-5A9FF8F1A397}"/>
              </a:ext>
            </a:extLst>
          </p:cNvPr>
          <p:cNvSpPr/>
          <p:nvPr/>
        </p:nvSpPr>
        <p:spPr>
          <a:xfrm rot="20792416">
            <a:off x="4823908" y="1238228"/>
            <a:ext cx="3088410" cy="369332"/>
          </a:xfrm>
          <a:prstGeom prst="rect">
            <a:avLst/>
          </a:prstGeom>
        </p:spPr>
        <p:txBody>
          <a:bodyPr wrap="none">
            <a:spAutoFit/>
          </a:bodyPr>
          <a:lstStyle/>
          <a:p>
            <a:r>
              <a:rPr lang="en-US" dirty="0">
                <a:solidFill>
                  <a:srgbClr val="00B050"/>
                </a:solidFill>
              </a:rPr>
              <a:t>Electron-electron factorization </a:t>
            </a:r>
            <a:endParaRPr lang="en-US" dirty="0"/>
          </a:p>
        </p:txBody>
      </p:sp>
      <p:sp>
        <p:nvSpPr>
          <p:cNvPr id="10" name="Rectangle 9">
            <a:extLst>
              <a:ext uri="{FF2B5EF4-FFF2-40B4-BE49-F238E27FC236}">
                <a16:creationId xmlns:a16="http://schemas.microsoft.com/office/drawing/2014/main" id="{65DBF3CC-01CF-F046-AFDE-7907A5A694F5}"/>
              </a:ext>
            </a:extLst>
          </p:cNvPr>
          <p:cNvSpPr/>
          <p:nvPr/>
        </p:nvSpPr>
        <p:spPr>
          <a:xfrm rot="691748">
            <a:off x="1592564" y="1329011"/>
            <a:ext cx="2185150" cy="369332"/>
          </a:xfrm>
          <a:prstGeom prst="rect">
            <a:avLst/>
          </a:prstGeom>
        </p:spPr>
        <p:txBody>
          <a:bodyPr wrap="none">
            <a:spAutoFit/>
          </a:bodyPr>
          <a:lstStyle/>
          <a:p>
            <a:r>
              <a:rPr lang="en-US" dirty="0">
                <a:solidFill>
                  <a:srgbClr val="FFC000"/>
                </a:solidFill>
              </a:rPr>
              <a:t>Reverse factorization</a:t>
            </a:r>
            <a:r>
              <a:rPr lang="en-US" sz="1400" dirty="0">
                <a:solidFill>
                  <a:srgbClr val="FFC000"/>
                </a:solidFill>
              </a:rPr>
              <a:t> </a:t>
            </a:r>
            <a:endParaRPr lang="en-US" dirty="0"/>
          </a:p>
        </p:txBody>
      </p:sp>
      <p:sp>
        <p:nvSpPr>
          <p:cNvPr id="11" name="Rectangle 10">
            <a:extLst>
              <a:ext uri="{FF2B5EF4-FFF2-40B4-BE49-F238E27FC236}">
                <a16:creationId xmlns:a16="http://schemas.microsoft.com/office/drawing/2014/main" id="{CF993D26-CCB0-204C-8242-75A631368F90}"/>
              </a:ext>
            </a:extLst>
          </p:cNvPr>
          <p:cNvSpPr/>
          <p:nvPr/>
        </p:nvSpPr>
        <p:spPr>
          <a:xfrm>
            <a:off x="515242" y="2211647"/>
            <a:ext cx="4572000" cy="369332"/>
          </a:xfrm>
          <a:prstGeom prst="rect">
            <a:avLst/>
          </a:prstGeom>
        </p:spPr>
        <p:txBody>
          <a:bodyPr>
            <a:spAutoFit/>
          </a:bodyPr>
          <a:lstStyle/>
          <a:p>
            <a:r>
              <a:rPr lang="en-US" dirty="0">
                <a:solidFill>
                  <a:schemeClr val="accent2"/>
                </a:solidFill>
              </a:rPr>
              <a:t>Mathematical stability </a:t>
            </a:r>
            <a:endParaRPr lang="en-US" dirty="0"/>
          </a:p>
        </p:txBody>
      </p:sp>
      <p:sp>
        <p:nvSpPr>
          <p:cNvPr id="12" name="Rectangle 11">
            <a:extLst>
              <a:ext uri="{FF2B5EF4-FFF2-40B4-BE49-F238E27FC236}">
                <a16:creationId xmlns:a16="http://schemas.microsoft.com/office/drawing/2014/main" id="{17898E18-6D9E-EA40-A8D2-57C0A8B96554}"/>
              </a:ext>
            </a:extLst>
          </p:cNvPr>
          <p:cNvSpPr/>
          <p:nvPr/>
        </p:nvSpPr>
        <p:spPr>
          <a:xfrm rot="20427308">
            <a:off x="837001" y="3060830"/>
            <a:ext cx="1839350" cy="369332"/>
          </a:xfrm>
          <a:prstGeom prst="rect">
            <a:avLst/>
          </a:prstGeom>
        </p:spPr>
        <p:txBody>
          <a:bodyPr wrap="none">
            <a:spAutoFit/>
          </a:bodyPr>
          <a:lstStyle/>
          <a:p>
            <a:r>
              <a:rPr lang="en-US" dirty="0">
                <a:solidFill>
                  <a:srgbClr val="D83BD5"/>
                </a:solidFill>
              </a:rPr>
              <a:t>Geometric phase </a:t>
            </a:r>
            <a:endParaRPr lang="en-US" dirty="0"/>
          </a:p>
        </p:txBody>
      </p:sp>
      <p:sp>
        <p:nvSpPr>
          <p:cNvPr id="13" name="Rectangle 12">
            <a:extLst>
              <a:ext uri="{FF2B5EF4-FFF2-40B4-BE49-F238E27FC236}">
                <a16:creationId xmlns:a16="http://schemas.microsoft.com/office/drawing/2014/main" id="{1DEDEA7B-9592-924A-8CB1-91AEFB6866E1}"/>
              </a:ext>
            </a:extLst>
          </p:cNvPr>
          <p:cNvSpPr/>
          <p:nvPr/>
        </p:nvSpPr>
        <p:spPr>
          <a:xfrm rot="20126642">
            <a:off x="490218" y="3998403"/>
            <a:ext cx="3382529" cy="369332"/>
          </a:xfrm>
          <a:prstGeom prst="rect">
            <a:avLst/>
          </a:prstGeom>
        </p:spPr>
        <p:txBody>
          <a:bodyPr wrap="none">
            <a:spAutoFit/>
          </a:bodyPr>
          <a:lstStyle/>
          <a:p>
            <a:r>
              <a:rPr lang="en-US" dirty="0">
                <a:solidFill>
                  <a:srgbClr val="FF0000"/>
                </a:solidFill>
              </a:rPr>
              <a:t>Mixed quantum-classical methods</a:t>
            </a:r>
            <a:endParaRPr lang="en-US" dirty="0"/>
          </a:p>
        </p:txBody>
      </p:sp>
      <p:sp>
        <p:nvSpPr>
          <p:cNvPr id="14" name="Oval 13">
            <a:extLst>
              <a:ext uri="{FF2B5EF4-FFF2-40B4-BE49-F238E27FC236}">
                <a16:creationId xmlns:a16="http://schemas.microsoft.com/office/drawing/2014/main" id="{A59DEACD-27FD-A542-881E-18C69CD3350B}"/>
              </a:ext>
            </a:extLst>
          </p:cNvPr>
          <p:cNvSpPr/>
          <p:nvPr/>
        </p:nvSpPr>
        <p:spPr>
          <a:xfrm rot="20226830">
            <a:off x="118848" y="3946849"/>
            <a:ext cx="4219890" cy="4724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5C1D0B-21EB-A549-BAB9-52441F5B104E}"/>
              </a:ext>
            </a:extLst>
          </p:cNvPr>
          <p:cNvSpPr/>
          <p:nvPr/>
        </p:nvSpPr>
        <p:spPr>
          <a:xfrm rot="2270875">
            <a:off x="4465340" y="3699838"/>
            <a:ext cx="3018981" cy="4724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CA0C645-2705-5547-BF09-C214C6720F9F}"/>
              </a:ext>
            </a:extLst>
          </p:cNvPr>
          <p:cNvSpPr txBox="1"/>
          <p:nvPr/>
        </p:nvSpPr>
        <p:spPr>
          <a:xfrm>
            <a:off x="515242" y="5466301"/>
            <a:ext cx="8361661" cy="1015663"/>
          </a:xfrm>
          <a:prstGeom prst="rect">
            <a:avLst/>
          </a:prstGeom>
          <a:noFill/>
        </p:spPr>
        <p:txBody>
          <a:bodyPr wrap="square" rtlCol="0">
            <a:spAutoFit/>
          </a:bodyPr>
          <a:lstStyle/>
          <a:p>
            <a:pPr marL="285750" indent="-285750">
              <a:buFont typeface="Wingdings" pitchFamily="2" charset="2"/>
              <a:buChar char="Ø"/>
            </a:pPr>
            <a:r>
              <a:rPr lang="en-US" sz="2000" dirty="0"/>
              <a:t>Gaining insight into correlated dynamics of coupled quantum subsystems</a:t>
            </a:r>
          </a:p>
          <a:p>
            <a:pPr marL="285750" indent="-285750">
              <a:buFont typeface="Wingdings" pitchFamily="2" charset="2"/>
              <a:buChar char="Ø"/>
            </a:pPr>
            <a:endParaRPr lang="en-US" sz="2000" dirty="0"/>
          </a:p>
          <a:p>
            <a:pPr marL="285750" indent="-285750">
              <a:buFont typeface="Wingdings" pitchFamily="2" charset="2"/>
              <a:buChar char="Ø"/>
            </a:pPr>
            <a:r>
              <a:rPr lang="en-US" sz="2000" dirty="0"/>
              <a:t>Practical tool – once we make some approximations!!</a:t>
            </a:r>
          </a:p>
        </p:txBody>
      </p:sp>
    </p:spTree>
    <p:extLst>
      <p:ext uri="{BB962C8B-B14F-4D97-AF65-F5344CB8AC3E}">
        <p14:creationId xmlns:p14="http://schemas.microsoft.com/office/powerpoint/2010/main" val="158733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7" grpId="0" animBg="1"/>
      <p:bldP spid="1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172707A-F21A-9147-B1F3-63C80C7B8009}"/>
              </a:ext>
            </a:extLst>
          </p:cNvPr>
          <p:cNvPicPr>
            <a:picLocks noChangeAspect="1"/>
          </p:cNvPicPr>
          <p:nvPr/>
        </p:nvPicPr>
        <p:blipFill>
          <a:blip r:embed="rId3"/>
          <a:stretch>
            <a:fillRect/>
          </a:stretch>
        </p:blipFill>
        <p:spPr>
          <a:xfrm>
            <a:off x="878774" y="341045"/>
            <a:ext cx="7556395" cy="1747737"/>
          </a:xfrm>
          <a:prstGeom prst="rect">
            <a:avLst/>
          </a:prstGeom>
        </p:spPr>
      </p:pic>
      <p:sp>
        <p:nvSpPr>
          <p:cNvPr id="4" name="TextBox 3">
            <a:extLst>
              <a:ext uri="{FF2B5EF4-FFF2-40B4-BE49-F238E27FC236}">
                <a16:creationId xmlns:a16="http://schemas.microsoft.com/office/drawing/2014/main" id="{BA3E0C9E-554F-034E-91E7-C2D0509EB1D0}"/>
              </a:ext>
            </a:extLst>
          </p:cNvPr>
          <p:cNvSpPr txBox="1"/>
          <p:nvPr/>
        </p:nvSpPr>
        <p:spPr>
          <a:xfrm>
            <a:off x="710675" y="2689860"/>
            <a:ext cx="7722649" cy="461665"/>
          </a:xfrm>
          <a:prstGeom prst="rect">
            <a:avLst/>
          </a:prstGeom>
          <a:noFill/>
          <a:ln w="28575">
            <a:noFill/>
          </a:ln>
        </p:spPr>
        <p:txBody>
          <a:bodyPr wrap="square" rtlCol="0">
            <a:spAutoFit/>
          </a:bodyPr>
          <a:lstStyle/>
          <a:p>
            <a:pPr algn="ctr"/>
            <a:r>
              <a:rPr lang="en-US" sz="2400" b="1" u="sng" dirty="0">
                <a:solidFill>
                  <a:srgbClr val="C00000"/>
                </a:solidFill>
              </a:rPr>
              <a:t>Outline</a:t>
            </a:r>
          </a:p>
        </p:txBody>
      </p:sp>
      <p:sp>
        <p:nvSpPr>
          <p:cNvPr id="2" name="TextBox 1">
            <a:extLst>
              <a:ext uri="{FF2B5EF4-FFF2-40B4-BE49-F238E27FC236}">
                <a16:creationId xmlns:a16="http://schemas.microsoft.com/office/drawing/2014/main" id="{9946F487-4FFD-AB4D-8D2F-CBAE6993F96E}"/>
              </a:ext>
            </a:extLst>
          </p:cNvPr>
          <p:cNvSpPr txBox="1"/>
          <p:nvPr/>
        </p:nvSpPr>
        <p:spPr>
          <a:xfrm>
            <a:off x="710675" y="3265714"/>
            <a:ext cx="8073375" cy="3785652"/>
          </a:xfrm>
          <a:prstGeom prst="rect">
            <a:avLst/>
          </a:prstGeom>
          <a:noFill/>
        </p:spPr>
        <p:txBody>
          <a:bodyPr wrap="square" rtlCol="0">
            <a:spAutoFit/>
          </a:bodyPr>
          <a:lstStyle/>
          <a:p>
            <a:pPr marL="285750" indent="-285750">
              <a:buFont typeface="Wingdings" pitchFamily="2" charset="2"/>
              <a:buChar char="v"/>
            </a:pPr>
            <a:r>
              <a:rPr lang="en-US" sz="2000" dirty="0"/>
              <a:t>The exact factorization approach (in a nutshell)</a:t>
            </a:r>
          </a:p>
          <a:p>
            <a:pPr marL="285750" indent="-285750">
              <a:buFont typeface="Wingdings" pitchFamily="2" charset="2"/>
              <a:buChar char="v"/>
            </a:pPr>
            <a:endParaRPr lang="en-US" sz="2000" dirty="0"/>
          </a:p>
          <a:p>
            <a:pPr marL="285750" indent="-285750">
              <a:buFont typeface="Wingdings" pitchFamily="2" charset="2"/>
              <a:buChar char="v"/>
            </a:pPr>
            <a:r>
              <a:rPr lang="en-US" sz="2000" dirty="0"/>
              <a:t>Exact-factorization-based surface hopping</a:t>
            </a:r>
          </a:p>
          <a:p>
            <a:pPr lvl="2"/>
            <a:r>
              <a:rPr lang="en-US" sz="2000" dirty="0"/>
              <a:t>-- first-principles decoherence correction</a:t>
            </a:r>
          </a:p>
          <a:p>
            <a:pPr lvl="2"/>
            <a:r>
              <a:rPr lang="en-US" sz="2000" dirty="0"/>
              <a:t>-- electronic transitions induced by the quantum momentum</a:t>
            </a:r>
          </a:p>
          <a:p>
            <a:endParaRPr lang="en-US" sz="2000" dirty="0"/>
          </a:p>
          <a:p>
            <a:pPr marL="285750" indent="-285750">
              <a:buFont typeface="Wingdings" pitchFamily="2" charset="2"/>
              <a:buChar char="v"/>
            </a:pPr>
            <a:r>
              <a:rPr lang="en-US" sz="2000" dirty="0"/>
              <a:t>Extension to photons in polaritonic chemistry</a:t>
            </a:r>
          </a:p>
          <a:p>
            <a:r>
              <a:rPr lang="en-US" sz="2000" dirty="0"/>
              <a:t>		-- </a:t>
            </a:r>
            <a:r>
              <a:rPr lang="en-US" sz="2000" dirty="0">
                <a:solidFill>
                  <a:schemeClr val="bg2">
                    <a:lumMod val="75000"/>
                  </a:schemeClr>
                </a:solidFill>
              </a:rPr>
              <a:t>cavity-modified time-dependent potential energy surfaces</a:t>
            </a:r>
          </a:p>
          <a:p>
            <a:r>
              <a:rPr lang="en-US" sz="2000" dirty="0"/>
              <a:t>		-- understanding errors in classical trajectory methods for photons  </a:t>
            </a:r>
          </a:p>
          <a:p>
            <a:pPr lvl="2"/>
            <a:endParaRPr lang="en-US" sz="2000" dirty="0"/>
          </a:p>
          <a:p>
            <a:pPr lvl="2"/>
            <a:endParaRPr lang="en-US" sz="2000" dirty="0"/>
          </a:p>
          <a:p>
            <a:pPr lvl="2"/>
            <a:endParaRPr lang="en-US" sz="2000" dirty="0"/>
          </a:p>
        </p:txBody>
      </p:sp>
      <p:sp>
        <p:nvSpPr>
          <p:cNvPr id="5" name="Rounded Rectangle 4">
            <a:extLst>
              <a:ext uri="{FF2B5EF4-FFF2-40B4-BE49-F238E27FC236}">
                <a16:creationId xmlns:a16="http://schemas.microsoft.com/office/drawing/2014/main" id="{87C4E1B0-3EBF-4D41-B815-AA230B08DDDC}"/>
              </a:ext>
            </a:extLst>
          </p:cNvPr>
          <p:cNvSpPr/>
          <p:nvPr/>
        </p:nvSpPr>
        <p:spPr>
          <a:xfrm>
            <a:off x="380010" y="3823855"/>
            <a:ext cx="8253351" cy="114003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572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19E86A-83BD-3244-9A9F-1346571D932B}"/>
              </a:ext>
            </a:extLst>
          </p:cNvPr>
          <p:cNvSpPr txBox="1"/>
          <p:nvPr/>
        </p:nvSpPr>
        <p:spPr>
          <a:xfrm>
            <a:off x="736271" y="213756"/>
            <a:ext cx="7730836" cy="461665"/>
          </a:xfrm>
          <a:prstGeom prst="rect">
            <a:avLst/>
          </a:prstGeom>
          <a:noFill/>
        </p:spPr>
        <p:txBody>
          <a:bodyPr wrap="square" rtlCol="0">
            <a:spAutoFit/>
          </a:bodyPr>
          <a:lstStyle/>
          <a:p>
            <a:pPr algn="ctr"/>
            <a:r>
              <a:rPr lang="en-US" sz="2400" b="1" dirty="0">
                <a:solidFill>
                  <a:srgbClr val="C00000"/>
                </a:solidFill>
              </a:rPr>
              <a:t>Mixed Quantum-Classical Approximations based on the XF</a:t>
            </a:r>
          </a:p>
        </p:txBody>
      </p:sp>
      <p:sp>
        <p:nvSpPr>
          <p:cNvPr id="4" name="TextBox 3">
            <a:extLst>
              <a:ext uri="{FF2B5EF4-FFF2-40B4-BE49-F238E27FC236}">
                <a16:creationId xmlns:a16="http://schemas.microsoft.com/office/drawing/2014/main" id="{CA04B51F-4B1F-FA4D-AC74-37DE1BC798D8}"/>
              </a:ext>
            </a:extLst>
          </p:cNvPr>
          <p:cNvSpPr txBox="1"/>
          <p:nvPr/>
        </p:nvSpPr>
        <p:spPr>
          <a:xfrm>
            <a:off x="1084182" y="3052895"/>
            <a:ext cx="7825838" cy="584775"/>
          </a:xfrm>
          <a:prstGeom prst="rect">
            <a:avLst/>
          </a:prstGeom>
          <a:noFill/>
        </p:spPr>
        <p:txBody>
          <a:bodyPr wrap="square" rtlCol="0">
            <a:spAutoFit/>
          </a:bodyPr>
          <a:lstStyle/>
          <a:p>
            <a:r>
              <a:rPr lang="en-US" sz="1600" i="1" dirty="0">
                <a:solidFill>
                  <a:srgbClr val="7030A0"/>
                </a:solidFill>
              </a:rPr>
              <a:t>F. Agostini, S. K. Min, A. Abedi, and E. K. U. Gross, J. Chem. Theory </a:t>
            </a:r>
            <a:r>
              <a:rPr lang="en-US" sz="1600" i="1" dirty="0" err="1">
                <a:solidFill>
                  <a:srgbClr val="7030A0"/>
                </a:solidFill>
              </a:rPr>
              <a:t>Comput</a:t>
            </a:r>
            <a:r>
              <a:rPr lang="en-US" sz="1600" i="1" dirty="0">
                <a:solidFill>
                  <a:srgbClr val="7030A0"/>
                </a:solidFill>
              </a:rPr>
              <a:t>. </a:t>
            </a:r>
            <a:r>
              <a:rPr lang="en-US" sz="1600" b="1" i="1" dirty="0">
                <a:solidFill>
                  <a:srgbClr val="7030A0"/>
                </a:solidFill>
              </a:rPr>
              <a:t>12</a:t>
            </a:r>
            <a:r>
              <a:rPr lang="en-US" sz="1600" i="1" dirty="0">
                <a:solidFill>
                  <a:srgbClr val="7030A0"/>
                </a:solidFill>
              </a:rPr>
              <a:t>, 2127 (2016); S. K. Min, F. Agostini, I. </a:t>
            </a:r>
            <a:r>
              <a:rPr lang="en-US" sz="1600" i="1" dirty="0" err="1">
                <a:solidFill>
                  <a:srgbClr val="7030A0"/>
                </a:solidFill>
              </a:rPr>
              <a:t>Tavernelli</a:t>
            </a:r>
            <a:r>
              <a:rPr lang="en-US" sz="1600" i="1" dirty="0">
                <a:solidFill>
                  <a:srgbClr val="7030A0"/>
                </a:solidFill>
              </a:rPr>
              <a:t>, E. K. U. Gross, </a:t>
            </a:r>
            <a:r>
              <a:rPr lang="hu-HU" sz="1600" i="1" dirty="0">
                <a:solidFill>
                  <a:srgbClr val="7030A0"/>
                </a:solidFill>
              </a:rPr>
              <a:t>J. </a:t>
            </a:r>
            <a:r>
              <a:rPr lang="hu-HU" sz="1600" i="1" dirty="0" err="1">
                <a:solidFill>
                  <a:srgbClr val="7030A0"/>
                </a:solidFill>
              </a:rPr>
              <a:t>Phys</a:t>
            </a:r>
            <a:r>
              <a:rPr lang="hu-HU" sz="1600" i="1" dirty="0">
                <a:solidFill>
                  <a:srgbClr val="7030A0"/>
                </a:solidFill>
              </a:rPr>
              <a:t>. </a:t>
            </a:r>
            <a:r>
              <a:rPr lang="hu-HU" sz="1600" i="1" dirty="0" err="1">
                <a:solidFill>
                  <a:srgbClr val="7030A0"/>
                </a:solidFill>
              </a:rPr>
              <a:t>Chem</a:t>
            </a:r>
            <a:r>
              <a:rPr lang="hu-HU" sz="1600" i="1" dirty="0">
                <a:solidFill>
                  <a:srgbClr val="7030A0"/>
                </a:solidFill>
              </a:rPr>
              <a:t>. Lett. </a:t>
            </a:r>
            <a:r>
              <a:rPr lang="hu-HU" sz="1600" b="1" i="1" dirty="0">
                <a:solidFill>
                  <a:srgbClr val="7030A0"/>
                </a:solidFill>
              </a:rPr>
              <a:t>8</a:t>
            </a:r>
            <a:r>
              <a:rPr lang="hu-HU" sz="1600" i="1" dirty="0">
                <a:solidFill>
                  <a:srgbClr val="7030A0"/>
                </a:solidFill>
              </a:rPr>
              <a:t>, 3048 (2017)</a:t>
            </a:r>
            <a:r>
              <a:rPr lang="en-US" sz="1600" i="1" dirty="0">
                <a:solidFill>
                  <a:srgbClr val="7030A0"/>
                </a:solidFill>
              </a:rPr>
              <a:t>.</a:t>
            </a:r>
          </a:p>
        </p:txBody>
      </p:sp>
      <p:sp>
        <p:nvSpPr>
          <p:cNvPr id="5" name="TextBox 4">
            <a:extLst>
              <a:ext uri="{FF2B5EF4-FFF2-40B4-BE49-F238E27FC236}">
                <a16:creationId xmlns:a16="http://schemas.microsoft.com/office/drawing/2014/main" id="{45FC8634-C736-444D-9A4C-201D8F56A47E}"/>
              </a:ext>
            </a:extLst>
          </p:cNvPr>
          <p:cNvSpPr txBox="1"/>
          <p:nvPr/>
        </p:nvSpPr>
        <p:spPr>
          <a:xfrm>
            <a:off x="225633" y="4876269"/>
            <a:ext cx="8241474" cy="954107"/>
          </a:xfrm>
          <a:prstGeom prst="rect">
            <a:avLst/>
          </a:prstGeom>
          <a:noFill/>
        </p:spPr>
        <p:txBody>
          <a:bodyPr wrap="square" rtlCol="0">
            <a:spAutoFit/>
          </a:bodyPr>
          <a:lstStyle/>
          <a:p>
            <a:pPr marL="285750" indent="-285750">
              <a:buFont typeface="Wingdings" pitchFamily="2" charset="2"/>
              <a:buChar char="v"/>
            </a:pPr>
            <a:r>
              <a:rPr lang="en-US" dirty="0"/>
              <a:t>XF-based surface hopping, SHXF (or, DISH-XF)</a:t>
            </a:r>
            <a:endParaRPr lang="en-US" i="1" dirty="0">
              <a:ea typeface="Palatino" pitchFamily="2" charset="77"/>
            </a:endParaRPr>
          </a:p>
          <a:p>
            <a:endParaRPr lang="en-US" dirty="0"/>
          </a:p>
          <a:p>
            <a:r>
              <a:rPr lang="en-US" sz="1600" i="1" dirty="0">
                <a:latin typeface="Palatino" pitchFamily="2" charset="77"/>
                <a:ea typeface="Palatino" pitchFamily="2" charset="77"/>
              </a:rPr>
              <a:t>		</a:t>
            </a:r>
            <a:r>
              <a:rPr lang="en-US" sz="2000" dirty="0"/>
              <a:t> 		</a:t>
            </a:r>
            <a:endParaRPr lang="en-US" dirty="0"/>
          </a:p>
        </p:txBody>
      </p:sp>
      <p:sp>
        <p:nvSpPr>
          <p:cNvPr id="6" name="TextBox 5">
            <a:extLst>
              <a:ext uri="{FF2B5EF4-FFF2-40B4-BE49-F238E27FC236}">
                <a16:creationId xmlns:a16="http://schemas.microsoft.com/office/drawing/2014/main" id="{16F0C211-32F0-1B4B-8BE2-B84F1E6C46DF}"/>
              </a:ext>
            </a:extLst>
          </p:cNvPr>
          <p:cNvSpPr txBox="1"/>
          <p:nvPr/>
        </p:nvSpPr>
        <p:spPr>
          <a:xfrm>
            <a:off x="186476" y="4184130"/>
            <a:ext cx="7825838" cy="646331"/>
          </a:xfrm>
          <a:prstGeom prst="rect">
            <a:avLst/>
          </a:prstGeom>
          <a:noFill/>
        </p:spPr>
        <p:txBody>
          <a:bodyPr wrap="square" rtlCol="0">
            <a:spAutoFit/>
          </a:bodyPr>
          <a:lstStyle/>
          <a:p>
            <a:r>
              <a:rPr lang="en-US" dirty="0"/>
              <a:t>There are other possibilities for XF-based MQC methods </a:t>
            </a:r>
            <a:r>
              <a:rPr lang="en-US" sz="1600" i="1" dirty="0">
                <a:latin typeface="Palatino" pitchFamily="2" charset="77"/>
                <a:ea typeface="Palatino" pitchFamily="2" charset="77"/>
              </a:rPr>
              <a:t>( e.g. for the impatient…) </a:t>
            </a:r>
            <a:endParaRPr lang="en-US" sz="1600" dirty="0"/>
          </a:p>
          <a:p>
            <a:endParaRPr lang="en-US" dirty="0"/>
          </a:p>
        </p:txBody>
      </p:sp>
      <p:sp>
        <p:nvSpPr>
          <p:cNvPr id="7" name="TextBox 6">
            <a:extLst>
              <a:ext uri="{FF2B5EF4-FFF2-40B4-BE49-F238E27FC236}">
                <a16:creationId xmlns:a16="http://schemas.microsoft.com/office/drawing/2014/main" id="{136C996C-CAE0-CC4C-A0ED-BA7E70C060C8}"/>
              </a:ext>
            </a:extLst>
          </p:cNvPr>
          <p:cNvSpPr txBox="1"/>
          <p:nvPr/>
        </p:nvSpPr>
        <p:spPr>
          <a:xfrm>
            <a:off x="280322" y="5325097"/>
            <a:ext cx="8806581" cy="923330"/>
          </a:xfrm>
          <a:prstGeom prst="rect">
            <a:avLst/>
          </a:prstGeom>
          <a:noFill/>
        </p:spPr>
        <p:txBody>
          <a:bodyPr wrap="square" rtlCol="0">
            <a:spAutoFit/>
          </a:bodyPr>
          <a:lstStyle/>
          <a:p>
            <a:r>
              <a:rPr lang="en-US" dirty="0"/>
              <a:t>Nuclei: classical trajectory on one BO surface, hopping </a:t>
            </a:r>
            <a:r>
              <a:rPr lang="en-US" dirty="0" err="1"/>
              <a:t>btn</a:t>
            </a:r>
            <a:r>
              <a:rPr lang="en-US" dirty="0"/>
              <a:t> them via stochastic FSSH scheme</a:t>
            </a:r>
          </a:p>
          <a:p>
            <a:endParaRPr lang="en-US" dirty="0"/>
          </a:p>
          <a:p>
            <a:r>
              <a:rPr lang="en-US" dirty="0"/>
              <a:t>Electrons:  follow the electronic </a:t>
            </a:r>
            <a:r>
              <a:rPr lang="en-US" dirty="0" err="1"/>
              <a:t>eqn</a:t>
            </a:r>
            <a:r>
              <a:rPr lang="en-US" dirty="0"/>
              <a:t> derived in CTMQC </a:t>
            </a:r>
          </a:p>
        </p:txBody>
      </p:sp>
      <p:grpSp>
        <p:nvGrpSpPr>
          <p:cNvPr id="9" name="Group 8">
            <a:extLst>
              <a:ext uri="{FF2B5EF4-FFF2-40B4-BE49-F238E27FC236}">
                <a16:creationId xmlns:a16="http://schemas.microsoft.com/office/drawing/2014/main" id="{734D35C3-4465-C142-BDFD-ED2D223793C9}"/>
              </a:ext>
            </a:extLst>
          </p:cNvPr>
          <p:cNvGrpSpPr/>
          <p:nvPr/>
        </p:nvGrpSpPr>
        <p:grpSpPr>
          <a:xfrm>
            <a:off x="186476" y="885062"/>
            <a:ext cx="8723544" cy="2646878"/>
            <a:chOff x="186476" y="885062"/>
            <a:chExt cx="8723544" cy="2646878"/>
          </a:xfrm>
        </p:grpSpPr>
        <p:sp>
          <p:nvSpPr>
            <p:cNvPr id="2" name="TextBox 1">
              <a:extLst>
                <a:ext uri="{FF2B5EF4-FFF2-40B4-BE49-F238E27FC236}">
                  <a16:creationId xmlns:a16="http://schemas.microsoft.com/office/drawing/2014/main" id="{621E5D74-A3BF-504E-8373-664C72FF8F38}"/>
                </a:ext>
              </a:extLst>
            </p:cNvPr>
            <p:cNvSpPr txBox="1"/>
            <p:nvPr/>
          </p:nvSpPr>
          <p:spPr>
            <a:xfrm>
              <a:off x="186476" y="885062"/>
              <a:ext cx="8723544" cy="2646878"/>
            </a:xfrm>
            <a:prstGeom prst="rect">
              <a:avLst/>
            </a:prstGeom>
            <a:noFill/>
          </p:spPr>
          <p:txBody>
            <a:bodyPr wrap="square" rtlCol="0">
              <a:spAutoFit/>
            </a:bodyPr>
            <a:lstStyle/>
            <a:p>
              <a:pPr marL="285750" indent="-285750">
                <a:buFont typeface="Wingdings" pitchFamily="2" charset="2"/>
                <a:buChar char="v"/>
              </a:pPr>
              <a:r>
                <a:rPr lang="en-US" sz="2000" dirty="0"/>
                <a:t>Coupled-Trajectory MQC</a:t>
              </a:r>
            </a:p>
            <a:p>
              <a:endParaRPr lang="en-US" sz="2000" dirty="0"/>
            </a:p>
            <a:p>
              <a:r>
                <a:rPr lang="en-US" dirty="0"/>
                <a:t> Take classical limit of the nuclear equation, expand                                      ,  &amp;  approximate some terms based on exact studies… </a:t>
              </a:r>
            </a:p>
            <a:p>
              <a:endParaRPr lang="en-US" dirty="0">
                <a:sym typeface="Wingdings" pitchFamily="2" charset="2"/>
              </a:endParaRPr>
            </a:p>
            <a:p>
              <a:r>
                <a:rPr lang="en-US" dirty="0">
                  <a:sym typeface="Wingdings" pitchFamily="2" charset="2"/>
                </a:rPr>
                <a:t>	 CTMQC = </a:t>
              </a:r>
              <a:r>
                <a:rPr lang="en-US" dirty="0" err="1"/>
                <a:t>Ehrenfest</a:t>
              </a:r>
              <a:r>
                <a:rPr lang="en-US" dirty="0"/>
                <a:t> + coupled-trajectory terms in both electronic and nuclear eqns. </a:t>
              </a:r>
            </a:p>
            <a:p>
              <a:r>
                <a:rPr lang="en-US" dirty="0"/>
                <a:t>	Unambiguous and well-defined terms yield </a:t>
              </a:r>
              <a:r>
                <a:rPr lang="en-US" dirty="0" err="1"/>
                <a:t>wavepacket</a:t>
              </a:r>
              <a:r>
                <a:rPr lang="en-US" dirty="0"/>
                <a:t> splitting and 	decoherence</a:t>
              </a:r>
            </a:p>
            <a:p>
              <a:endParaRPr lang="en-US" dirty="0"/>
            </a:p>
            <a:p>
              <a:endParaRPr lang="en-US" dirty="0"/>
            </a:p>
          </p:txBody>
        </p:sp>
        <p:pic>
          <p:nvPicPr>
            <p:cNvPr id="8" name="Picture 7">
              <a:extLst>
                <a:ext uri="{FF2B5EF4-FFF2-40B4-BE49-F238E27FC236}">
                  <a16:creationId xmlns:a16="http://schemas.microsoft.com/office/drawing/2014/main" id="{54D0A9ED-45EF-B847-8879-C1E12693FE15}"/>
                </a:ext>
              </a:extLst>
            </p:cNvPr>
            <p:cNvPicPr>
              <a:picLocks noChangeAspect="1"/>
            </p:cNvPicPr>
            <p:nvPr/>
          </p:nvPicPr>
          <p:blipFill>
            <a:blip r:embed="rId3"/>
            <a:stretch>
              <a:fillRect/>
            </a:stretch>
          </p:blipFill>
          <p:spPr>
            <a:xfrm>
              <a:off x="5096989" y="1537252"/>
              <a:ext cx="1912163" cy="387975"/>
            </a:xfrm>
            <a:prstGeom prst="rect">
              <a:avLst/>
            </a:prstGeom>
          </p:spPr>
        </p:pic>
      </p:grpSp>
      <p:sp>
        <p:nvSpPr>
          <p:cNvPr id="10" name="Text Box 3">
            <a:extLst>
              <a:ext uri="{FF2B5EF4-FFF2-40B4-BE49-F238E27FC236}">
                <a16:creationId xmlns:a16="http://schemas.microsoft.com/office/drawing/2014/main" id="{BA4043E2-7D6E-0D4F-9E4B-DD678D8B5398}"/>
              </a:ext>
            </a:extLst>
          </p:cNvPr>
          <p:cNvSpPr txBox="1">
            <a:spLocks noChangeArrowheads="1"/>
          </p:cNvSpPr>
          <p:nvPr/>
        </p:nvSpPr>
        <p:spPr bwMode="auto">
          <a:xfrm>
            <a:off x="1084182" y="3524725"/>
            <a:ext cx="9144000" cy="338554"/>
          </a:xfrm>
          <a:prstGeom prst="rect">
            <a:avLst/>
          </a:prstGeom>
          <a:noFill/>
          <a:ln w="9525">
            <a:noFill/>
            <a:miter lim="800000"/>
            <a:headEnd/>
            <a:tailEnd/>
          </a:ln>
          <a:effectLst/>
        </p:spPr>
        <p:txBody>
          <a:bodyPr wrap="square">
            <a:spAutoFit/>
          </a:bodyPr>
          <a:lstStyle/>
          <a:p>
            <a:pPr>
              <a:spcBef>
                <a:spcPct val="50000"/>
              </a:spcBef>
            </a:pPr>
            <a:r>
              <a:rPr lang="en-US" sz="1600" i="1" dirty="0">
                <a:solidFill>
                  <a:srgbClr val="7030A0"/>
                </a:solidFill>
                <a:latin typeface="Calibri" panose="020F0502020204030204" pitchFamily="34" charset="0"/>
              </a:rPr>
              <a:t>F. Agostini &amp; E.K.U. Gross, Eur. Phys. J. B. </a:t>
            </a:r>
            <a:r>
              <a:rPr lang="en-US" sz="1600" b="1" i="1" dirty="0">
                <a:solidFill>
                  <a:srgbClr val="7030A0"/>
                </a:solidFill>
                <a:latin typeface="Calibri" panose="020F0502020204030204" pitchFamily="34" charset="0"/>
              </a:rPr>
              <a:t>94</a:t>
            </a:r>
            <a:r>
              <a:rPr lang="en-US" sz="1600" i="1" dirty="0">
                <a:solidFill>
                  <a:srgbClr val="7030A0"/>
                </a:solidFill>
                <a:latin typeface="Calibri" panose="020F0502020204030204" pitchFamily="34" charset="0"/>
              </a:rPr>
              <a:t>, 179 (2021)</a:t>
            </a:r>
          </a:p>
        </p:txBody>
      </p:sp>
    </p:spTree>
    <p:extLst>
      <p:ext uri="{BB962C8B-B14F-4D97-AF65-F5344CB8AC3E}">
        <p14:creationId xmlns:p14="http://schemas.microsoft.com/office/powerpoint/2010/main" val="190251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8B3ECB-62FA-2340-A06A-9A42B89A05D6}"/>
              </a:ext>
            </a:extLst>
          </p:cNvPr>
          <p:cNvSpPr txBox="1"/>
          <p:nvPr/>
        </p:nvSpPr>
        <p:spPr>
          <a:xfrm>
            <a:off x="1955800" y="5405380"/>
            <a:ext cx="7133003" cy="1200329"/>
          </a:xfrm>
          <a:prstGeom prst="rect">
            <a:avLst/>
          </a:prstGeom>
          <a:noFill/>
        </p:spPr>
        <p:txBody>
          <a:bodyPr wrap="square" rtlCol="0">
            <a:spAutoFit/>
          </a:bodyPr>
          <a:lstStyle/>
          <a:p>
            <a:r>
              <a:rPr lang="nb-NO" dirty="0">
                <a:solidFill>
                  <a:srgbClr val="7030A0"/>
                </a:solidFill>
              </a:rPr>
              <a:t>J.-K. Ha, I. S. Lee, S. K. Min, J. </a:t>
            </a:r>
            <a:r>
              <a:rPr lang="nb-NO" dirty="0" err="1">
                <a:solidFill>
                  <a:srgbClr val="7030A0"/>
                </a:solidFill>
              </a:rPr>
              <a:t>Phys</a:t>
            </a:r>
            <a:r>
              <a:rPr lang="nb-NO" dirty="0">
                <a:solidFill>
                  <a:srgbClr val="7030A0"/>
                </a:solidFill>
              </a:rPr>
              <a:t>. </a:t>
            </a:r>
            <a:r>
              <a:rPr lang="nb-NO" dirty="0" err="1">
                <a:solidFill>
                  <a:srgbClr val="7030A0"/>
                </a:solidFill>
              </a:rPr>
              <a:t>Chem</a:t>
            </a:r>
            <a:r>
              <a:rPr lang="nb-NO" dirty="0">
                <a:solidFill>
                  <a:srgbClr val="7030A0"/>
                </a:solidFill>
              </a:rPr>
              <a:t>. Lett.</a:t>
            </a:r>
            <a:r>
              <a:rPr lang="nb-NO" b="1" dirty="0">
                <a:solidFill>
                  <a:srgbClr val="7030A0"/>
                </a:solidFill>
              </a:rPr>
              <a:t> 9</a:t>
            </a:r>
            <a:r>
              <a:rPr lang="nb-NO" dirty="0">
                <a:solidFill>
                  <a:srgbClr val="7030A0"/>
                </a:solidFill>
              </a:rPr>
              <a:t>, 1097 (2018)</a:t>
            </a:r>
          </a:p>
          <a:p>
            <a:endParaRPr lang="en-US" dirty="0">
              <a:solidFill>
                <a:srgbClr val="7030A0"/>
              </a:solidFill>
            </a:endParaRPr>
          </a:p>
          <a:p>
            <a:r>
              <a:rPr lang="en-US" dirty="0" err="1">
                <a:solidFill>
                  <a:srgbClr val="7030A0"/>
                </a:solidFill>
              </a:rPr>
              <a:t>PyUNIxMD</a:t>
            </a:r>
            <a:r>
              <a:rPr lang="en-US" dirty="0">
                <a:solidFill>
                  <a:srgbClr val="7030A0"/>
                </a:solidFill>
              </a:rPr>
              <a:t>: A Python-based excited state molecular dynamics package. </a:t>
            </a:r>
            <a:r>
              <a:rPr lang="en-US" i="1" dirty="0">
                <a:solidFill>
                  <a:srgbClr val="7030A0"/>
                </a:solidFill>
              </a:rPr>
              <a:t>J. Comp. Chem. </a:t>
            </a:r>
            <a:r>
              <a:rPr lang="en-US" b="1" dirty="0">
                <a:solidFill>
                  <a:srgbClr val="7030A0"/>
                </a:solidFill>
              </a:rPr>
              <a:t>42</a:t>
            </a:r>
            <a:r>
              <a:rPr lang="en-US" i="1" dirty="0">
                <a:solidFill>
                  <a:srgbClr val="7030A0"/>
                </a:solidFill>
              </a:rPr>
              <a:t>, </a:t>
            </a:r>
            <a:r>
              <a:rPr lang="en-US" dirty="0">
                <a:solidFill>
                  <a:srgbClr val="7030A0"/>
                </a:solidFill>
              </a:rPr>
              <a:t>1755 (2021).</a:t>
            </a:r>
          </a:p>
        </p:txBody>
      </p:sp>
      <p:sp>
        <p:nvSpPr>
          <p:cNvPr id="4" name="TextBox 3">
            <a:extLst>
              <a:ext uri="{FF2B5EF4-FFF2-40B4-BE49-F238E27FC236}">
                <a16:creationId xmlns:a16="http://schemas.microsoft.com/office/drawing/2014/main" id="{3655D8B0-4F17-D345-9DA0-E6B31A198501}"/>
              </a:ext>
            </a:extLst>
          </p:cNvPr>
          <p:cNvSpPr txBox="1"/>
          <p:nvPr/>
        </p:nvSpPr>
        <p:spPr>
          <a:xfrm>
            <a:off x="1136435" y="786723"/>
            <a:ext cx="8077200" cy="400110"/>
          </a:xfrm>
          <a:prstGeom prst="rect">
            <a:avLst/>
          </a:prstGeom>
          <a:noFill/>
        </p:spPr>
        <p:txBody>
          <a:bodyPr wrap="square" rtlCol="0">
            <a:spAutoFit/>
          </a:bodyPr>
          <a:lstStyle/>
          <a:p>
            <a:r>
              <a:rPr lang="en-US" sz="2000" dirty="0"/>
              <a:t>Same electronic equation as in CT-MQC but used in an FSSH scheme </a:t>
            </a:r>
          </a:p>
        </p:txBody>
      </p:sp>
      <p:pic>
        <p:nvPicPr>
          <p:cNvPr id="2054" name="Picture 6">
            <a:extLst>
              <a:ext uri="{FF2B5EF4-FFF2-40B4-BE49-F238E27FC236}">
                <a16:creationId xmlns:a16="http://schemas.microsoft.com/office/drawing/2014/main" id="{337DA48F-846C-6B40-B299-91921D186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992" y="3399012"/>
            <a:ext cx="1270000" cy="1701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93BBB46-08A3-D840-95A0-47AFF8266373}"/>
              </a:ext>
            </a:extLst>
          </p:cNvPr>
          <p:cNvSpPr txBox="1"/>
          <p:nvPr/>
        </p:nvSpPr>
        <p:spPr>
          <a:xfrm>
            <a:off x="7426382" y="4852567"/>
            <a:ext cx="1558398" cy="584775"/>
          </a:xfrm>
          <a:prstGeom prst="rect">
            <a:avLst/>
          </a:prstGeom>
          <a:solidFill>
            <a:schemeClr val="bg1"/>
          </a:solidFill>
        </p:spPr>
        <p:txBody>
          <a:bodyPr wrap="square" rtlCol="0">
            <a:spAutoFit/>
          </a:bodyPr>
          <a:lstStyle/>
          <a:p>
            <a:r>
              <a:rPr lang="en-US" sz="1600" b="1" dirty="0"/>
              <a:t>Seung-Kyu Min</a:t>
            </a:r>
          </a:p>
          <a:p>
            <a:r>
              <a:rPr lang="en-US" sz="1600" dirty="0"/>
              <a:t>UNIST, Korea</a:t>
            </a:r>
          </a:p>
        </p:txBody>
      </p:sp>
      <p:sp>
        <p:nvSpPr>
          <p:cNvPr id="14" name="Trans-Penta-2,4-dieniminium cation">
            <a:extLst>
              <a:ext uri="{FF2B5EF4-FFF2-40B4-BE49-F238E27FC236}">
                <a16:creationId xmlns:a16="http://schemas.microsoft.com/office/drawing/2014/main" id="{43ED8C5B-55E5-044E-9AAC-B086C8A60BE7}"/>
              </a:ext>
            </a:extLst>
          </p:cNvPr>
          <p:cNvSpPr txBox="1"/>
          <p:nvPr/>
        </p:nvSpPr>
        <p:spPr>
          <a:xfrm>
            <a:off x="437312" y="1587410"/>
            <a:ext cx="166161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457200">
              <a:spcBef>
                <a:spcPts val="1200"/>
              </a:spcBef>
              <a:defRPr sz="1800">
                <a:solidFill>
                  <a:schemeClr val="accent1">
                    <a:hueOff val="203713"/>
                    <a:lumOff val="-13818"/>
                  </a:schemeClr>
                </a:solidFill>
                <a:latin typeface="Helvetica"/>
                <a:ea typeface="Helvetica"/>
                <a:cs typeface="Helvetica"/>
                <a:sym typeface="Helvetica"/>
              </a:defRPr>
            </a:lvl1pPr>
          </a:lstStyle>
          <a:p>
            <a:r>
              <a:rPr sz="1400" dirty="0">
                <a:latin typeface="+mn-lt"/>
              </a:rPr>
              <a:t>Trans-Penta-2,4-dieniminium cation </a:t>
            </a:r>
          </a:p>
        </p:txBody>
      </p:sp>
      <p:pic>
        <p:nvPicPr>
          <p:cNvPr id="15" name="Screen Shot 2020-12-10 at 12.03.33.png" descr="Screen Shot 2020-12-10 at 12.03.33.png">
            <a:extLst>
              <a:ext uri="{FF2B5EF4-FFF2-40B4-BE49-F238E27FC236}">
                <a16:creationId xmlns:a16="http://schemas.microsoft.com/office/drawing/2014/main" id="{A3106E4B-BF00-4748-81DE-24753C91EDE7}"/>
              </a:ext>
            </a:extLst>
          </p:cNvPr>
          <p:cNvPicPr>
            <a:picLocks noChangeAspect="1"/>
          </p:cNvPicPr>
          <p:nvPr/>
        </p:nvPicPr>
        <p:blipFill>
          <a:blip r:embed="rId4"/>
          <a:srcRect l="3251" t="1450" r="721" b="1450"/>
          <a:stretch>
            <a:fillRect/>
          </a:stretch>
        </p:blipFill>
        <p:spPr>
          <a:xfrm>
            <a:off x="437313" y="2168848"/>
            <a:ext cx="1661617" cy="1639293"/>
          </a:xfrm>
          <a:prstGeom prst="rect">
            <a:avLst/>
          </a:prstGeom>
          <a:ln w="12700">
            <a:miter lim="400000"/>
          </a:ln>
        </p:spPr>
      </p:pic>
      <p:pic>
        <p:nvPicPr>
          <p:cNvPr id="16" name="Screen Shot 2020-12-10 at 11.56.36.png" descr="Screen Shot 2020-12-10 at 11.56.36.png">
            <a:extLst>
              <a:ext uri="{FF2B5EF4-FFF2-40B4-BE49-F238E27FC236}">
                <a16:creationId xmlns:a16="http://schemas.microsoft.com/office/drawing/2014/main" id="{92A290C8-E5DF-9D4F-86A4-0C383730FC24}"/>
              </a:ext>
            </a:extLst>
          </p:cNvPr>
          <p:cNvPicPr>
            <a:picLocks noChangeAspect="1"/>
          </p:cNvPicPr>
          <p:nvPr/>
        </p:nvPicPr>
        <p:blipFill>
          <a:blip r:embed="rId5"/>
          <a:stretch>
            <a:fillRect/>
          </a:stretch>
        </p:blipFill>
        <p:spPr>
          <a:xfrm>
            <a:off x="2908195" y="1994802"/>
            <a:ext cx="1820358" cy="2031326"/>
          </a:xfrm>
          <a:prstGeom prst="rect">
            <a:avLst/>
          </a:prstGeom>
          <a:ln w="12700">
            <a:miter lim="400000"/>
          </a:ln>
        </p:spPr>
      </p:pic>
      <p:sp>
        <p:nvSpPr>
          <p:cNvPr id="17" name="Light driven molecular rotary motors">
            <a:extLst>
              <a:ext uri="{FF2B5EF4-FFF2-40B4-BE49-F238E27FC236}">
                <a16:creationId xmlns:a16="http://schemas.microsoft.com/office/drawing/2014/main" id="{DCE2DE99-5BCB-924F-8709-307A9097DD22}"/>
              </a:ext>
            </a:extLst>
          </p:cNvPr>
          <p:cNvSpPr txBox="1"/>
          <p:nvPr/>
        </p:nvSpPr>
        <p:spPr>
          <a:xfrm>
            <a:off x="2723935" y="1645333"/>
            <a:ext cx="2823672"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457200">
              <a:defRPr sz="1800">
                <a:solidFill>
                  <a:schemeClr val="accent1">
                    <a:hueOff val="203713"/>
                    <a:lumOff val="-13818"/>
                  </a:schemeClr>
                </a:solidFill>
                <a:latin typeface="Helvetica"/>
                <a:ea typeface="Helvetica"/>
                <a:cs typeface="Helvetica"/>
                <a:sym typeface="Helvetica"/>
              </a:defRPr>
            </a:lvl1pPr>
          </a:lstStyle>
          <a:p>
            <a:r>
              <a:rPr sz="1400" dirty="0"/>
              <a:t>Light driven molecular rotary motors</a:t>
            </a:r>
          </a:p>
        </p:txBody>
      </p:sp>
      <p:sp>
        <p:nvSpPr>
          <p:cNvPr id="18" name="Ring opening in 1,3- cyclohexadiene">
            <a:extLst>
              <a:ext uri="{FF2B5EF4-FFF2-40B4-BE49-F238E27FC236}">
                <a16:creationId xmlns:a16="http://schemas.microsoft.com/office/drawing/2014/main" id="{73CDFEF0-812C-BE45-B03D-06BC217192D1}"/>
              </a:ext>
            </a:extLst>
          </p:cNvPr>
          <p:cNvSpPr txBox="1"/>
          <p:nvPr/>
        </p:nvSpPr>
        <p:spPr>
          <a:xfrm>
            <a:off x="6092604" y="1713045"/>
            <a:ext cx="2614083"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457200">
              <a:spcBef>
                <a:spcPts val="1200"/>
              </a:spcBef>
              <a:defRPr sz="1800">
                <a:solidFill>
                  <a:schemeClr val="accent1">
                    <a:hueOff val="203713"/>
                    <a:lumOff val="-13818"/>
                  </a:schemeClr>
                </a:solidFill>
                <a:latin typeface="Helvetica"/>
                <a:ea typeface="Helvetica"/>
                <a:cs typeface="Helvetica"/>
                <a:sym typeface="Helvetica"/>
              </a:defRPr>
            </a:lvl1pPr>
          </a:lstStyle>
          <a:p>
            <a:r>
              <a:rPr sz="1400" dirty="0"/>
              <a:t>Ring opening in 1,3- cyclohexadiene</a:t>
            </a:r>
          </a:p>
        </p:txBody>
      </p:sp>
      <p:pic>
        <p:nvPicPr>
          <p:cNvPr id="19" name="Screen Shot 2020-12-10 at 12.21.29.png" descr="Screen Shot 2020-12-10 at 12.21.29.png">
            <a:extLst>
              <a:ext uri="{FF2B5EF4-FFF2-40B4-BE49-F238E27FC236}">
                <a16:creationId xmlns:a16="http://schemas.microsoft.com/office/drawing/2014/main" id="{EB44E570-BEBA-564B-9D8A-97307722D8A6}"/>
              </a:ext>
            </a:extLst>
          </p:cNvPr>
          <p:cNvPicPr>
            <a:picLocks noChangeAspect="1"/>
          </p:cNvPicPr>
          <p:nvPr/>
        </p:nvPicPr>
        <p:blipFill>
          <a:blip r:embed="rId6"/>
          <a:stretch>
            <a:fillRect/>
          </a:stretch>
        </p:blipFill>
        <p:spPr>
          <a:xfrm>
            <a:off x="5547607" y="2314236"/>
            <a:ext cx="3108361" cy="949352"/>
          </a:xfrm>
          <a:prstGeom prst="rect">
            <a:avLst/>
          </a:prstGeom>
          <a:ln w="12700">
            <a:miter lim="400000"/>
          </a:ln>
        </p:spPr>
      </p:pic>
      <p:pic>
        <p:nvPicPr>
          <p:cNvPr id="20" name="Picture 19" descr="A picture containing text, clipart&#10;&#10;Description automatically generated">
            <a:extLst>
              <a:ext uri="{FF2B5EF4-FFF2-40B4-BE49-F238E27FC236}">
                <a16:creationId xmlns:a16="http://schemas.microsoft.com/office/drawing/2014/main" id="{9ED7CCFC-41FE-EF47-8DAC-9438D7122243}"/>
              </a:ext>
            </a:extLst>
          </p:cNvPr>
          <p:cNvPicPr>
            <a:picLocks noChangeAspect="1"/>
          </p:cNvPicPr>
          <p:nvPr/>
        </p:nvPicPr>
        <p:blipFill>
          <a:blip r:embed="rId7"/>
          <a:stretch>
            <a:fillRect/>
          </a:stretch>
        </p:blipFill>
        <p:spPr>
          <a:xfrm>
            <a:off x="6135" y="5405380"/>
            <a:ext cx="1955800" cy="871275"/>
          </a:xfrm>
          <a:prstGeom prst="rect">
            <a:avLst/>
          </a:prstGeom>
        </p:spPr>
      </p:pic>
      <p:sp>
        <p:nvSpPr>
          <p:cNvPr id="22" name="M Filatov, SK Min, KS Kim, J. Chem. Theo. Comp. 14, 4499-4512 (2019)…">
            <a:extLst>
              <a:ext uri="{FF2B5EF4-FFF2-40B4-BE49-F238E27FC236}">
                <a16:creationId xmlns:a16="http://schemas.microsoft.com/office/drawing/2014/main" id="{1AB1F157-794A-074E-9EBF-880A72FE180F}"/>
              </a:ext>
            </a:extLst>
          </p:cNvPr>
          <p:cNvSpPr txBox="1"/>
          <p:nvPr/>
        </p:nvSpPr>
        <p:spPr>
          <a:xfrm>
            <a:off x="166407" y="4331969"/>
            <a:ext cx="5115055" cy="683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321457">
              <a:lnSpc>
                <a:spcPct val="40000"/>
              </a:lnSpc>
              <a:spcBef>
                <a:spcPts val="844"/>
              </a:spcBef>
              <a:defRPr sz="1400">
                <a:solidFill>
                  <a:schemeClr val="accent1"/>
                </a:solidFill>
                <a:latin typeface="Helvetica"/>
                <a:ea typeface="Helvetica"/>
                <a:cs typeface="Helvetica"/>
                <a:sym typeface="Helvetica"/>
              </a:defRPr>
            </a:pPr>
            <a:r>
              <a:rPr sz="984" dirty="0"/>
              <a:t>M </a:t>
            </a:r>
            <a:r>
              <a:rPr sz="1200" dirty="0" err="1"/>
              <a:t>Filatov</a:t>
            </a:r>
            <a:r>
              <a:rPr sz="1200" dirty="0"/>
              <a:t>, SK Min, KS Kim, </a:t>
            </a:r>
            <a:r>
              <a:rPr sz="1200" i="1" dirty="0"/>
              <a:t>J. Chem. Theo. Comp.</a:t>
            </a:r>
            <a:r>
              <a:rPr sz="1200" dirty="0"/>
              <a:t> </a:t>
            </a:r>
            <a:r>
              <a:rPr sz="1200" b="1" dirty="0"/>
              <a:t>14,</a:t>
            </a:r>
            <a:r>
              <a:rPr sz="1200" dirty="0"/>
              <a:t> 4499-4512 (2019)</a:t>
            </a:r>
          </a:p>
          <a:p>
            <a:pPr defTabSz="321457">
              <a:lnSpc>
                <a:spcPct val="40000"/>
              </a:lnSpc>
              <a:spcBef>
                <a:spcPts val="844"/>
              </a:spcBef>
              <a:defRPr sz="1400">
                <a:solidFill>
                  <a:schemeClr val="accent1"/>
                </a:solidFill>
                <a:latin typeface="Helvetica"/>
                <a:ea typeface="Helvetica"/>
                <a:cs typeface="Helvetica"/>
                <a:sym typeface="Helvetica"/>
              </a:defRPr>
            </a:pPr>
            <a:r>
              <a:rPr sz="1200" dirty="0"/>
              <a:t>M </a:t>
            </a:r>
            <a:r>
              <a:rPr sz="1200" dirty="0" err="1"/>
              <a:t>Filatov</a:t>
            </a:r>
            <a:r>
              <a:rPr sz="1200" dirty="0"/>
              <a:t>, SK Min, CH Choi, </a:t>
            </a:r>
            <a:r>
              <a:rPr sz="1200" i="1" dirty="0"/>
              <a:t>Phys. Chem. Chem. Phys.</a:t>
            </a:r>
            <a:r>
              <a:rPr sz="1200" dirty="0"/>
              <a:t> 1 ,2489 (2019) </a:t>
            </a:r>
          </a:p>
          <a:p>
            <a:pPr defTabSz="321457">
              <a:lnSpc>
                <a:spcPct val="40000"/>
              </a:lnSpc>
              <a:spcBef>
                <a:spcPts val="844"/>
              </a:spcBef>
              <a:defRPr sz="1400">
                <a:solidFill>
                  <a:schemeClr val="accent1"/>
                </a:solidFill>
                <a:latin typeface="Helvetica"/>
                <a:ea typeface="Helvetica"/>
                <a:cs typeface="Helvetica"/>
                <a:sym typeface="Helvetica"/>
              </a:defRPr>
            </a:pPr>
            <a:r>
              <a:rPr sz="1200" dirty="0"/>
              <a:t>M </a:t>
            </a:r>
            <a:r>
              <a:rPr sz="1200" dirty="0" err="1"/>
              <a:t>Filatov</a:t>
            </a:r>
            <a:r>
              <a:rPr sz="1200" dirty="0"/>
              <a:t>, M </a:t>
            </a:r>
            <a:r>
              <a:rPr sz="1200" dirty="0" err="1"/>
              <a:t>Paolino</a:t>
            </a:r>
            <a:r>
              <a:rPr sz="1200" dirty="0"/>
              <a:t>, SK Min, CH Choi, </a:t>
            </a:r>
            <a:r>
              <a:rPr sz="1200" i="1" dirty="0"/>
              <a:t>Chem. </a:t>
            </a:r>
            <a:r>
              <a:rPr sz="1200" i="1" dirty="0" err="1"/>
              <a:t>Commun</a:t>
            </a:r>
            <a:r>
              <a:rPr sz="1200" dirty="0"/>
              <a:t>., 55, 5247 (2019)</a:t>
            </a:r>
          </a:p>
          <a:p>
            <a:pPr defTabSz="321457">
              <a:defRPr sz="1400">
                <a:solidFill>
                  <a:schemeClr val="accent1"/>
                </a:solidFill>
                <a:latin typeface="Helvetica"/>
                <a:ea typeface="Helvetica"/>
                <a:cs typeface="Helvetica"/>
                <a:sym typeface="Helvetica"/>
              </a:defRPr>
            </a:pPr>
            <a:r>
              <a:rPr sz="1200" dirty="0"/>
              <a:t>M </a:t>
            </a:r>
            <a:r>
              <a:rPr sz="1200" dirty="0" err="1"/>
              <a:t>Filatov</a:t>
            </a:r>
            <a:r>
              <a:rPr sz="1200" dirty="0"/>
              <a:t>, SK Min, KS Kim, </a:t>
            </a:r>
            <a:r>
              <a:rPr sz="1200" i="1" dirty="0"/>
              <a:t>Mol. Phys</a:t>
            </a:r>
            <a:r>
              <a:rPr sz="1200" dirty="0"/>
              <a:t>. </a:t>
            </a:r>
            <a:r>
              <a:rPr sz="1200" b="1" dirty="0"/>
              <a:t>117</a:t>
            </a:r>
            <a:r>
              <a:rPr sz="1200" dirty="0"/>
              <a:t> , 1128-1141 (2019)</a:t>
            </a:r>
          </a:p>
        </p:txBody>
      </p:sp>
      <p:sp>
        <p:nvSpPr>
          <p:cNvPr id="21" name="TextBox 20">
            <a:extLst>
              <a:ext uri="{FF2B5EF4-FFF2-40B4-BE49-F238E27FC236}">
                <a16:creationId xmlns:a16="http://schemas.microsoft.com/office/drawing/2014/main" id="{351B88D6-F19C-7D47-AE77-6537312D07BD}"/>
              </a:ext>
            </a:extLst>
          </p:cNvPr>
          <p:cNvSpPr txBox="1"/>
          <p:nvPr/>
        </p:nvSpPr>
        <p:spPr>
          <a:xfrm>
            <a:off x="230271" y="216778"/>
            <a:ext cx="8683458" cy="461665"/>
          </a:xfrm>
          <a:prstGeom prst="rect">
            <a:avLst/>
          </a:prstGeom>
          <a:noFill/>
        </p:spPr>
        <p:txBody>
          <a:bodyPr wrap="square" rtlCol="0">
            <a:spAutoFit/>
          </a:bodyPr>
          <a:lstStyle/>
          <a:p>
            <a:pPr algn="ctr"/>
            <a:r>
              <a:rPr lang="en-US" sz="2400" b="1" u="sng" dirty="0">
                <a:solidFill>
                  <a:srgbClr val="C00000"/>
                </a:solidFill>
              </a:rPr>
              <a:t>SHXF: Exact-Factorization-Based Surface Hopping</a:t>
            </a:r>
          </a:p>
        </p:txBody>
      </p:sp>
    </p:spTree>
    <p:extLst>
      <p:ext uri="{BB962C8B-B14F-4D97-AF65-F5344CB8AC3E}">
        <p14:creationId xmlns:p14="http://schemas.microsoft.com/office/powerpoint/2010/main" val="206811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22"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2757</TotalTime>
  <Words>7070</Words>
  <Application>Microsoft Macintosh PowerPoint</Application>
  <PresentationFormat>On-screen Show (4:3)</PresentationFormat>
  <Paragraphs>472</Paragraphs>
  <Slides>37</Slides>
  <Notes>26</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Arial</vt:lpstr>
      <vt:lpstr>Calibri</vt:lpstr>
      <vt:lpstr>Calibri Light</vt:lpstr>
      <vt:lpstr>Cambria Math</vt:lpstr>
      <vt:lpstr>Comic Sans MS</vt:lpstr>
      <vt:lpstr>Helvetica</vt:lpstr>
      <vt:lpstr>Palatino</vt:lpstr>
      <vt:lpstr>Symbol</vt:lpstr>
      <vt:lpstr>Times</vt:lpstr>
      <vt:lpstr>Times New Roman</vt:lpstr>
      <vt:lpstr>Times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Neepa Maitra</dc:creator>
  <cp:lastModifiedBy>Neepa Maitra</cp:lastModifiedBy>
  <cp:revision>222</cp:revision>
  <dcterms:created xsi:type="dcterms:W3CDTF">2021-11-07T19:15:25Z</dcterms:created>
  <dcterms:modified xsi:type="dcterms:W3CDTF">2021-11-11T16:43:09Z</dcterms:modified>
</cp:coreProperties>
</file>